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726" r:id="rId2"/>
    <p:sldId id="2232" r:id="rId3"/>
    <p:sldId id="2233" r:id="rId4"/>
    <p:sldId id="2234" r:id="rId5"/>
    <p:sldId id="2148" r:id="rId6"/>
    <p:sldId id="259" r:id="rId7"/>
    <p:sldId id="258" r:id="rId8"/>
    <p:sldId id="257" r:id="rId9"/>
    <p:sldId id="2236" r:id="rId10"/>
    <p:sldId id="262" r:id="rId11"/>
    <p:sldId id="261" r:id="rId12"/>
    <p:sldId id="2166" r:id="rId13"/>
    <p:sldId id="2185" r:id="rId14"/>
    <p:sldId id="1410" r:id="rId15"/>
    <p:sldId id="1411" r:id="rId16"/>
    <p:sldId id="1574" r:id="rId17"/>
    <p:sldId id="1412" r:id="rId18"/>
    <p:sldId id="1413" r:id="rId19"/>
    <p:sldId id="1575" r:id="rId20"/>
    <p:sldId id="2225" r:id="rId21"/>
    <p:sldId id="2226" r:id="rId22"/>
    <p:sldId id="2215" r:id="rId23"/>
    <p:sldId id="2218" r:id="rId24"/>
    <p:sldId id="2219" r:id="rId25"/>
    <p:sldId id="2220" r:id="rId26"/>
    <p:sldId id="2183" r:id="rId27"/>
    <p:sldId id="2230" r:id="rId28"/>
    <p:sldId id="222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7001" autoAdjust="0"/>
    <p:restoredTop sz="94660"/>
  </p:normalViewPr>
  <p:slideViewPr>
    <p:cSldViewPr snapToGrid="0">
      <p:cViewPr varScale="1">
        <p:scale>
          <a:sx n="65" d="100"/>
          <a:sy n="65" d="100"/>
        </p:scale>
        <p:origin x="1004" y="44"/>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7.png>
</file>

<file path=ppt/media/image28.png>
</file>

<file path=ppt/media/image29.png>
</file>

<file path=ppt/media/image30.png>
</file>

<file path=ppt/media/image31.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AD8F4D-B7A9-47A4-B94C-088625742BEE}" type="datetimeFigureOut">
              <a:rPr lang="en-US" smtClean="0"/>
              <a:t>10/2/2023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C033D3-5084-473C-AC66-2DAB14355DE6}" type="slidenum">
              <a:rPr lang="en-US" smtClean="0"/>
              <a:t>‹#›</a:t>
            </a:fld>
            <a:endParaRPr lang="en-US"/>
          </a:p>
        </p:txBody>
      </p:sp>
    </p:spTree>
    <p:extLst>
      <p:ext uri="{BB962C8B-B14F-4D97-AF65-F5344CB8AC3E}">
        <p14:creationId xmlns:p14="http://schemas.microsoft.com/office/powerpoint/2010/main" val="3638837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01700B3-56D5-4CD0-9DC8-E79C222A1D96}" type="datetime1">
              <a:rPr lang="en-US" smtClean="0"/>
              <a:t>10/2/2023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36024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5DED6E-5D55-4976-B823-67B1645B8743}" type="datetime1">
              <a:rPr lang="en-US" smtClean="0"/>
              <a:t>10/2/2023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541427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948732-0D0E-44C0-AC0A-3B0C5D26FCE2}" type="datetime1">
              <a:rPr lang="en-US" smtClean="0"/>
              <a:t>10/2/2023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439024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75A83C-2473-48B8-974F-D7A62AF3FD20}" type="datetime1">
              <a:rPr lang="en-US" smtClean="0"/>
              <a:t>10/2/2023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967639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D3B34B2-B851-44AD-85AC-B2BEA938E881}" type="datetime1">
              <a:rPr lang="en-US" smtClean="0"/>
              <a:t>10/2/2023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797679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AA0991-E6DF-422A-B88F-4F5949CD97E7}" type="datetime1">
              <a:rPr lang="en-US" smtClean="0"/>
              <a:t>10/2/2023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91574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C41A41-E9FA-4B22-8610-4AF5B4B85F1A}" type="datetime1">
              <a:rPr lang="en-US" smtClean="0"/>
              <a:t>10/2/2023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814145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0523DF-C693-4B25-9508-C04906E105F8}" type="datetime1">
              <a:rPr lang="en-US" smtClean="0"/>
              <a:t>10/2/2023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577638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EA731-CE58-4975-ACCD-1189B7755D49}" type="datetime1">
              <a:rPr lang="en-US" smtClean="0"/>
              <a:t>10/2/2023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348001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DF7FA62-7233-473D-87D1-BC96ABEC6B47}" type="datetime1">
              <a:rPr lang="en-US" smtClean="0"/>
              <a:t>10/2/2023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481839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4055F7-6E5F-4658-A3E9-54BE2DA10064}" type="datetime1">
              <a:rPr lang="en-US" smtClean="0"/>
              <a:t>10/2/2023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664727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C09423-E255-4B4C-BFD9-AE9CE400864B}" type="datetime1">
              <a:rPr lang="en-US" smtClean="0"/>
              <a:t>10/2/2023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7C6A6E-F6BB-4697-B856-8A66036D8304}" type="slidenum">
              <a:rPr lang="en-US" smtClean="0"/>
              <a:t>‹#›</a:t>
            </a:fld>
            <a:endParaRPr lang="en-US"/>
          </a:p>
        </p:txBody>
      </p:sp>
    </p:spTree>
    <p:extLst>
      <p:ext uri="{BB962C8B-B14F-4D97-AF65-F5344CB8AC3E}">
        <p14:creationId xmlns:p14="http://schemas.microsoft.com/office/powerpoint/2010/main" val="2661569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doi.org/10.1016/j.ecolind.2018.05.036"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mdpi.com/2220-9964/5/12/241"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orkforcenow.adp.com/mascsr/default/mdf/recruitment/recruitment.html?cid=9a93435d-91d4-4a65-8a21-2de9187df1dd&amp;ccId=19000101_000001&amp;jobId=496602&amp;lang=en_U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orkforcenow.adp.com/mascsr/default/mdf/recruitment/recruitment.html?cid=9a93435d-91d4-4a65-8a21-2de9187df1dd&amp;ccId=19000101_000001&amp;jobId=495261&amp;lang=en_U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379" y="365126"/>
            <a:ext cx="11925701" cy="395270"/>
          </a:xfrm>
        </p:spPr>
        <p:txBody>
          <a:bodyPr>
            <a:normAutofit fontScale="90000"/>
          </a:bodyPr>
          <a:lstStyle/>
          <a:p>
            <a:r>
              <a:rPr lang="en-US" dirty="0"/>
              <a:t>Agenda for GEOG260/360 GIS &amp; Land Change Models</a:t>
            </a:r>
          </a:p>
        </p:txBody>
      </p:sp>
      <p:sp>
        <p:nvSpPr>
          <p:cNvPr id="3" name="Content Placeholder 2"/>
          <p:cNvSpPr>
            <a:spLocks noGrp="1"/>
          </p:cNvSpPr>
          <p:nvPr>
            <p:ph idx="1"/>
          </p:nvPr>
        </p:nvSpPr>
        <p:spPr>
          <a:xfrm>
            <a:off x="0" y="760396"/>
            <a:ext cx="12191999" cy="6097604"/>
          </a:xfrm>
        </p:spPr>
        <p:txBody>
          <a:bodyPr>
            <a:normAutofit fontScale="62500" lnSpcReduction="20000"/>
          </a:bodyPr>
          <a:lstStyle/>
          <a:p>
            <a:pPr marL="0" indent="0">
              <a:buNone/>
            </a:pPr>
            <a:r>
              <a:rPr lang="en-US" dirty="0"/>
              <a:t>October 2</a:t>
            </a:r>
          </a:p>
          <a:p>
            <a:pPr marL="457200" lvl="1" indent="0">
              <a:buNone/>
            </a:pPr>
            <a:r>
              <a:rPr lang="en-US" dirty="0"/>
              <a:t>See the interesting jobs in geographic modeling</a:t>
            </a:r>
          </a:p>
          <a:p>
            <a:pPr marL="457200" lvl="1" indent="0">
              <a:buNone/>
            </a:pPr>
            <a:r>
              <a:rPr lang="en-US" dirty="0"/>
              <a:t>Discuss Assignment 3 and literature that used TOC curves</a:t>
            </a:r>
          </a:p>
          <a:p>
            <a:pPr marL="457200" lvl="1" indent="0">
              <a:buNone/>
            </a:pPr>
            <a:r>
              <a:rPr lang="en-US" dirty="0"/>
              <a:t>Discuss Assignment 4</a:t>
            </a:r>
          </a:p>
          <a:p>
            <a:pPr marL="914400" lvl="2" indent="0">
              <a:buNone/>
            </a:pPr>
            <a:r>
              <a:rPr lang="en-US" dirty="0"/>
              <a:t>Get familiar with the Extract module</a:t>
            </a:r>
          </a:p>
          <a:p>
            <a:pPr marL="914400" lvl="2" indent="0">
              <a:buNone/>
            </a:pPr>
            <a:r>
              <a:rPr lang="en-US" dirty="0"/>
              <a:t>How do we interpret output numbers from a neural net?</a:t>
            </a:r>
          </a:p>
          <a:p>
            <a:pPr marL="0" indent="0">
              <a:buNone/>
            </a:pPr>
            <a:r>
              <a:rPr lang="en-US" dirty="0"/>
              <a:t>October 4</a:t>
            </a:r>
          </a:p>
          <a:p>
            <a:pPr marL="457200" lvl="1" indent="0">
              <a:buNone/>
            </a:pPr>
            <a:r>
              <a:rPr lang="en-US" dirty="0"/>
              <a:t>Submit Assignment 4 by 4pm on Canvas</a:t>
            </a:r>
          </a:p>
          <a:p>
            <a:pPr marL="457200" lvl="1" indent="0">
              <a:buNone/>
            </a:pPr>
            <a:r>
              <a:rPr lang="en-US" dirty="0"/>
              <a:t>Get instructions for Assignment 5</a:t>
            </a:r>
          </a:p>
          <a:p>
            <a:pPr marL="0" indent="0">
              <a:buNone/>
            </a:pPr>
            <a:r>
              <a:rPr lang="en-US" dirty="0"/>
              <a:t>October 9</a:t>
            </a:r>
          </a:p>
          <a:p>
            <a:pPr marL="457200" lvl="1" indent="0">
              <a:buNone/>
            </a:pPr>
            <a:r>
              <a:rPr lang="en-US" dirty="0"/>
              <a:t>No class</a:t>
            </a:r>
          </a:p>
          <a:p>
            <a:pPr marL="0" indent="0">
              <a:buNone/>
            </a:pPr>
            <a:r>
              <a:rPr lang="en-US" dirty="0"/>
              <a:t>October 11</a:t>
            </a:r>
          </a:p>
          <a:p>
            <a:pPr marL="457200" lvl="1" indent="0">
              <a:buNone/>
            </a:pPr>
            <a:r>
              <a:rPr lang="en-US" dirty="0"/>
              <a:t>Tanner office hours in the Academic Commons 11am-1pm</a:t>
            </a:r>
          </a:p>
          <a:p>
            <a:pPr marL="457200" lvl="1" indent="0">
              <a:buNone/>
            </a:pPr>
            <a:r>
              <a:rPr lang="en-US" dirty="0"/>
              <a:t>Get instructions for Assignment 6</a:t>
            </a:r>
          </a:p>
          <a:p>
            <a:pPr marL="0" indent="0">
              <a:buNone/>
            </a:pPr>
            <a:r>
              <a:rPr lang="en-US" dirty="0"/>
              <a:t>October 12</a:t>
            </a:r>
          </a:p>
          <a:p>
            <a:pPr marL="457200" lvl="1" indent="0">
              <a:buNone/>
            </a:pPr>
            <a:r>
              <a:rPr lang="en-US" dirty="0"/>
              <a:t>Tanner office hours in the Academic Commons 11am-1pm</a:t>
            </a:r>
          </a:p>
          <a:p>
            <a:pPr marL="0" indent="0">
              <a:buNone/>
            </a:pPr>
            <a:r>
              <a:rPr lang="en-US" dirty="0"/>
              <a:t>October 13</a:t>
            </a:r>
          </a:p>
          <a:p>
            <a:pPr marL="457200" lvl="1" indent="0">
              <a:buNone/>
            </a:pPr>
            <a:r>
              <a:rPr lang="en-US" dirty="0"/>
              <a:t>Submit Assignment 5 by 4pm on Canvas</a:t>
            </a:r>
          </a:p>
          <a:p>
            <a:pPr marL="0" indent="0">
              <a:buNone/>
            </a:pPr>
            <a:r>
              <a:rPr lang="en-US" dirty="0"/>
              <a:t>October 16</a:t>
            </a:r>
          </a:p>
          <a:p>
            <a:pPr marL="457200" lvl="1" indent="0">
              <a:buNone/>
            </a:pPr>
            <a:r>
              <a:rPr lang="en-US" dirty="0"/>
              <a:t>Discuss Assignment 6</a:t>
            </a:r>
          </a:p>
          <a:p>
            <a:pPr marL="0" indent="0">
              <a:buNone/>
            </a:pPr>
            <a:r>
              <a:rPr lang="en-US" dirty="0"/>
              <a:t>October 18</a:t>
            </a:r>
          </a:p>
          <a:p>
            <a:pPr marL="457200" lvl="1" indent="0">
              <a:buNone/>
            </a:pPr>
            <a:r>
              <a:rPr lang="en-US" dirty="0"/>
              <a:t>Submit Assignment 6 by 4pm on Canvas</a:t>
            </a:r>
          </a:p>
          <a:p>
            <a:pPr marL="457200" lvl="1" indent="0">
              <a:buNone/>
            </a:pPr>
            <a:r>
              <a:rPr lang="en-US" dirty="0"/>
              <a:t>Get instructions for Assignment 7</a:t>
            </a:r>
          </a:p>
        </p:txBody>
      </p:sp>
      <p:sp>
        <p:nvSpPr>
          <p:cNvPr id="4" name="Slide Number Placeholder 3"/>
          <p:cNvSpPr>
            <a:spLocks noGrp="1"/>
          </p:cNvSpPr>
          <p:nvPr>
            <p:ph type="sldNum" sz="quarter" idx="12"/>
          </p:nvPr>
        </p:nvSpPr>
        <p:spPr/>
        <p:txBody>
          <a:bodyPr/>
          <a:lstStyle/>
          <a:p>
            <a:fld id="{D47C6A6E-F6BB-4697-B856-8A66036D8304}" type="slidenum">
              <a:rPr lang="en-US" smtClean="0"/>
              <a:t>1</a:t>
            </a:fld>
            <a:endParaRPr lang="en-US"/>
          </a:p>
        </p:txBody>
      </p:sp>
    </p:spTree>
    <p:extLst>
      <p:ext uri="{BB962C8B-B14F-4D97-AF65-F5344CB8AC3E}">
        <p14:creationId xmlns:p14="http://schemas.microsoft.com/office/powerpoint/2010/main" val="2317816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B83887-769F-462B-96E1-6CF7D38C19DD}"/>
              </a:ext>
            </a:extLst>
          </p:cNvPr>
          <p:cNvPicPr>
            <a:picLocks noChangeAspect="1"/>
          </p:cNvPicPr>
          <p:nvPr/>
        </p:nvPicPr>
        <p:blipFill>
          <a:blip r:embed="rId2"/>
          <a:stretch>
            <a:fillRect/>
          </a:stretch>
        </p:blipFill>
        <p:spPr>
          <a:xfrm>
            <a:off x="125844" y="2753"/>
            <a:ext cx="5592588" cy="4349791"/>
          </a:xfrm>
          <a:prstGeom prst="rect">
            <a:avLst/>
          </a:prstGeom>
        </p:spPr>
      </p:pic>
      <p:sp>
        <p:nvSpPr>
          <p:cNvPr id="6" name="Title 5">
            <a:extLst>
              <a:ext uri="{FF2B5EF4-FFF2-40B4-BE49-F238E27FC236}">
                <a16:creationId xmlns:a16="http://schemas.microsoft.com/office/drawing/2014/main" id="{C7E6887A-A5B9-49E3-8B45-D25DA9C8DE6E}"/>
              </a:ext>
            </a:extLst>
          </p:cNvPr>
          <p:cNvSpPr>
            <a:spLocks noGrp="1"/>
          </p:cNvSpPr>
          <p:nvPr>
            <p:ph type="title"/>
          </p:nvPr>
        </p:nvSpPr>
        <p:spPr>
          <a:xfrm>
            <a:off x="5284184" y="0"/>
            <a:ext cx="1237443" cy="964141"/>
          </a:xfrm>
          <a:solidFill>
            <a:schemeClr val="bg1"/>
          </a:solidFill>
        </p:spPr>
        <p:txBody>
          <a:bodyPr>
            <a:normAutofit/>
          </a:bodyPr>
          <a:lstStyle/>
          <a:p>
            <a:pPr algn="ctr"/>
            <a:r>
              <a:rPr lang="en-US" sz="3000" dirty="0"/>
              <a:t>Run 2</a:t>
            </a:r>
          </a:p>
        </p:txBody>
      </p:sp>
      <p:pic>
        <p:nvPicPr>
          <p:cNvPr id="3" name="Picture 2">
            <a:extLst>
              <a:ext uri="{FF2B5EF4-FFF2-40B4-BE49-F238E27FC236}">
                <a16:creationId xmlns:a16="http://schemas.microsoft.com/office/drawing/2014/main" id="{6CDF1235-5250-4DBB-A701-BD5774C3C64B}"/>
              </a:ext>
            </a:extLst>
          </p:cNvPr>
          <p:cNvPicPr>
            <a:picLocks noChangeAspect="1"/>
          </p:cNvPicPr>
          <p:nvPr/>
        </p:nvPicPr>
        <p:blipFill>
          <a:blip r:embed="rId3"/>
          <a:stretch>
            <a:fillRect/>
          </a:stretch>
        </p:blipFill>
        <p:spPr>
          <a:xfrm>
            <a:off x="6521627" y="0"/>
            <a:ext cx="5660029" cy="4352544"/>
          </a:xfrm>
          <a:prstGeom prst="rect">
            <a:avLst/>
          </a:prstGeom>
        </p:spPr>
      </p:pic>
      <p:cxnSp>
        <p:nvCxnSpPr>
          <p:cNvPr id="9" name="Straight Connector 8">
            <a:extLst>
              <a:ext uri="{FF2B5EF4-FFF2-40B4-BE49-F238E27FC236}">
                <a16:creationId xmlns:a16="http://schemas.microsoft.com/office/drawing/2014/main" id="{AD226D7E-69B8-43D0-B290-7E9F089C368A}"/>
              </a:ext>
            </a:extLst>
          </p:cNvPr>
          <p:cNvCxnSpPr>
            <a:cxnSpLocks/>
          </p:cNvCxnSpPr>
          <p:nvPr/>
        </p:nvCxnSpPr>
        <p:spPr>
          <a:xfrm>
            <a:off x="125844" y="4289367"/>
            <a:ext cx="5904375"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4798EAB0-A079-4165-BEAC-B5ECA001A068}"/>
              </a:ext>
            </a:extLst>
          </p:cNvPr>
          <p:cNvCxnSpPr>
            <a:cxnSpLocks/>
          </p:cNvCxnSpPr>
          <p:nvPr/>
        </p:nvCxnSpPr>
        <p:spPr>
          <a:xfrm flipV="1">
            <a:off x="6030219" y="689956"/>
            <a:ext cx="0" cy="35994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1" name="Table 10">
            <a:extLst>
              <a:ext uri="{FF2B5EF4-FFF2-40B4-BE49-F238E27FC236}">
                <a16:creationId xmlns:a16="http://schemas.microsoft.com/office/drawing/2014/main" id="{668C2BCA-B197-4F1C-AED0-58524F0E7B67}"/>
              </a:ext>
            </a:extLst>
          </p:cNvPr>
          <p:cNvGraphicFramePr>
            <a:graphicFrameLocks noGrp="1"/>
          </p:cNvGraphicFramePr>
          <p:nvPr>
            <p:extLst/>
          </p:nvPr>
        </p:nvGraphicFramePr>
        <p:xfrm>
          <a:off x="6254299" y="4649873"/>
          <a:ext cx="5360553" cy="1872944"/>
        </p:xfrm>
        <a:graphic>
          <a:graphicData uri="http://schemas.openxmlformats.org/drawingml/2006/table">
            <a:tbl>
              <a:tblPr/>
              <a:tblGrid>
                <a:gridCol w="1786851">
                  <a:extLst>
                    <a:ext uri="{9D8B030D-6E8A-4147-A177-3AD203B41FA5}">
                      <a16:colId xmlns:a16="http://schemas.microsoft.com/office/drawing/2014/main" val="2608789615"/>
                    </a:ext>
                  </a:extLst>
                </a:gridCol>
                <a:gridCol w="1786851">
                  <a:extLst>
                    <a:ext uri="{9D8B030D-6E8A-4147-A177-3AD203B41FA5}">
                      <a16:colId xmlns:a16="http://schemas.microsoft.com/office/drawing/2014/main" val="1548762089"/>
                    </a:ext>
                  </a:extLst>
                </a:gridCol>
                <a:gridCol w="1786851">
                  <a:extLst>
                    <a:ext uri="{9D8B030D-6E8A-4147-A177-3AD203B41FA5}">
                      <a16:colId xmlns:a16="http://schemas.microsoft.com/office/drawing/2014/main" val="175368917"/>
                    </a:ext>
                  </a:extLst>
                </a:gridCol>
              </a:tblGrid>
              <a:tr h="234118">
                <a:tc>
                  <a:txBody>
                    <a:bodyPr/>
                    <a:lstStyle/>
                    <a:p>
                      <a:pPr algn="l"/>
                      <a:r>
                        <a:rPr lang="en-US" sz="1100" i="1" dirty="0">
                          <a:effectLst/>
                          <a:latin typeface="+mj-lt"/>
                        </a:rPr>
                        <a:t>Category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dirty="0">
                          <a:effectLst/>
                          <a:latin typeface="+mj-lt"/>
                        </a:rPr>
                        <a:t>Cells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dirty="0">
                          <a:effectLst/>
                          <a:latin typeface="+mj-lt"/>
                        </a:rPr>
                        <a:t>Legend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3344252765"/>
                  </a:ext>
                </a:extLst>
              </a:tr>
              <a:tr h="234118">
                <a:tc>
                  <a:txBody>
                    <a:bodyPr/>
                    <a:lstStyle/>
                    <a:p>
                      <a:pPr algn="l"/>
                      <a:r>
                        <a:rPr lang="en-US" sz="1100" i="1">
                          <a:effectLst/>
                          <a:latin typeface="+mj-lt"/>
                        </a:rPr>
                        <a:t>0</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a:effectLst/>
                          <a:latin typeface="+mj-lt"/>
                        </a:rPr>
                        <a:t>158954</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a:effectLst/>
                          <a:latin typeface="+mj-lt"/>
                        </a:rPr>
                        <a:t>0 | 0 | 0 Mask</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964368758"/>
                  </a:ext>
                </a:extLst>
              </a:tr>
              <a:tr h="234118">
                <a:tc>
                  <a:txBody>
                    <a:bodyPr/>
                    <a:lstStyle/>
                    <a:p>
                      <a:pPr algn="l"/>
                      <a:r>
                        <a:rPr lang="en-US" sz="1100" i="1" dirty="0">
                          <a:solidFill>
                            <a:schemeClr val="bg1"/>
                          </a:solidFill>
                          <a:effectLst/>
                          <a:latin typeface="+mj-lt"/>
                        </a:rPr>
                        <a:t>1</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tc>
                  <a:txBody>
                    <a:bodyPr/>
                    <a:lstStyle/>
                    <a:p>
                      <a:pPr algn="l"/>
                      <a:r>
                        <a:rPr lang="en-US" sz="1100" i="1" dirty="0">
                          <a:solidFill>
                            <a:schemeClr val="bg1"/>
                          </a:solidFill>
                          <a:effectLst/>
                          <a:latin typeface="+mj-lt"/>
                        </a:rPr>
                        <a:t>39276</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tc>
                  <a:txBody>
                    <a:bodyPr/>
                    <a:lstStyle/>
                    <a:p>
                      <a:pPr algn="l"/>
                      <a:r>
                        <a:rPr lang="en-US" sz="1100" i="1" dirty="0">
                          <a:solidFill>
                            <a:schemeClr val="bg1"/>
                          </a:solidFill>
                          <a:effectLst/>
                          <a:latin typeface="+mj-lt"/>
                        </a:rPr>
                        <a:t>1 | 1 | 1 Correct Rejections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extLst>
                  <a:ext uri="{0D108BD9-81ED-4DB2-BD59-A6C34878D82A}">
                    <a16:rowId xmlns:a16="http://schemas.microsoft.com/office/drawing/2014/main" val="3565457798"/>
                  </a:ext>
                </a:extLst>
              </a:tr>
              <a:tr h="234118">
                <a:tc>
                  <a:txBody>
                    <a:bodyPr/>
                    <a:lstStyle/>
                    <a:p>
                      <a:pPr algn="l"/>
                      <a:r>
                        <a:rPr lang="en-US" sz="1100" i="1" dirty="0">
                          <a:effectLst/>
                          <a:latin typeface="+mj-lt"/>
                        </a:rPr>
                        <a:t>2</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tc>
                  <a:txBody>
                    <a:bodyPr/>
                    <a:lstStyle/>
                    <a:p>
                      <a:pPr algn="l"/>
                      <a:r>
                        <a:rPr lang="en-US" sz="1100" i="1" dirty="0">
                          <a:effectLst/>
                          <a:latin typeface="+mj-lt"/>
                        </a:rPr>
                        <a:t>38889</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tc>
                  <a:txBody>
                    <a:bodyPr/>
                    <a:lstStyle/>
                    <a:p>
                      <a:pPr algn="l"/>
                      <a:r>
                        <a:rPr lang="en-US" sz="1100" i="1" dirty="0">
                          <a:effectLst/>
                          <a:latin typeface="+mj-lt"/>
                        </a:rPr>
                        <a:t>1 | 2 | 1 False Alarms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extLst>
                  <a:ext uri="{0D108BD9-81ED-4DB2-BD59-A6C34878D82A}">
                    <a16:rowId xmlns:a16="http://schemas.microsoft.com/office/drawing/2014/main" val="546526808"/>
                  </a:ext>
                </a:extLst>
              </a:tr>
              <a:tr h="234118">
                <a:tc>
                  <a:txBody>
                    <a:bodyPr/>
                    <a:lstStyle/>
                    <a:p>
                      <a:pPr algn="l"/>
                      <a:r>
                        <a:rPr lang="en-US" sz="1100" i="1" dirty="0">
                          <a:effectLst/>
                          <a:latin typeface="+mj-lt"/>
                        </a:rPr>
                        <a:t>3</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tc>
                  <a:txBody>
                    <a:bodyPr/>
                    <a:lstStyle/>
                    <a:p>
                      <a:pPr algn="l"/>
                      <a:r>
                        <a:rPr lang="en-US" sz="1100" i="1" dirty="0">
                          <a:effectLst/>
                          <a:latin typeface="+mj-lt"/>
                        </a:rPr>
                        <a:t>19</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tc>
                  <a:txBody>
                    <a:bodyPr/>
                    <a:lstStyle/>
                    <a:p>
                      <a:pPr algn="l"/>
                      <a:r>
                        <a:rPr lang="en-US" sz="1100" i="1" dirty="0">
                          <a:effectLst/>
                          <a:latin typeface="+mj-lt"/>
                        </a:rPr>
                        <a:t>2 | 2 | 1 Actual Built Loss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extLst>
                  <a:ext uri="{0D108BD9-81ED-4DB2-BD59-A6C34878D82A}">
                    <a16:rowId xmlns:a16="http://schemas.microsoft.com/office/drawing/2014/main" val="2765586744"/>
                  </a:ext>
                </a:extLst>
              </a:tr>
              <a:tr h="234118">
                <a:tc>
                  <a:txBody>
                    <a:bodyPr/>
                    <a:lstStyle/>
                    <a:p>
                      <a:pPr algn="l"/>
                      <a:r>
                        <a:rPr lang="en-US" sz="1100" i="1" dirty="0">
                          <a:solidFill>
                            <a:schemeClr val="bg1"/>
                          </a:solidFill>
                          <a:effectLst/>
                          <a:latin typeface="+mj-lt"/>
                        </a:rPr>
                        <a:t>4</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tc>
                  <a:txBody>
                    <a:bodyPr/>
                    <a:lstStyle/>
                    <a:p>
                      <a:pPr algn="l"/>
                      <a:r>
                        <a:rPr lang="en-US" sz="1100" i="1" dirty="0">
                          <a:solidFill>
                            <a:schemeClr val="bg1"/>
                          </a:solidFill>
                          <a:effectLst/>
                          <a:latin typeface="+mj-lt"/>
                        </a:rPr>
                        <a:t>1180</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tc>
                  <a:txBody>
                    <a:bodyPr/>
                    <a:lstStyle/>
                    <a:p>
                      <a:pPr algn="l"/>
                      <a:r>
                        <a:rPr lang="en-US" sz="1100" i="1" dirty="0">
                          <a:solidFill>
                            <a:schemeClr val="bg1"/>
                          </a:solidFill>
                          <a:effectLst/>
                          <a:latin typeface="+mj-lt"/>
                        </a:rPr>
                        <a:t>1 | 1 | 2 Misses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extLst>
                  <a:ext uri="{0D108BD9-81ED-4DB2-BD59-A6C34878D82A}">
                    <a16:rowId xmlns:a16="http://schemas.microsoft.com/office/drawing/2014/main" val="1981405333"/>
                  </a:ext>
                </a:extLst>
              </a:tr>
              <a:tr h="234118">
                <a:tc>
                  <a:txBody>
                    <a:bodyPr/>
                    <a:lstStyle/>
                    <a:p>
                      <a:pPr algn="l"/>
                      <a:r>
                        <a:rPr lang="en-US" sz="1100" i="1" dirty="0">
                          <a:effectLst/>
                          <a:latin typeface="+mj-lt"/>
                        </a:rPr>
                        <a:t>5</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tc>
                  <a:txBody>
                    <a:bodyPr/>
                    <a:lstStyle/>
                    <a:p>
                      <a:pPr algn="l"/>
                      <a:r>
                        <a:rPr lang="en-US" sz="1100" i="1" dirty="0">
                          <a:effectLst/>
                          <a:latin typeface="+mj-lt"/>
                        </a:rPr>
                        <a:t>1566</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tc>
                  <a:txBody>
                    <a:bodyPr/>
                    <a:lstStyle/>
                    <a:p>
                      <a:pPr algn="l"/>
                      <a:r>
                        <a:rPr lang="en-US" sz="1100" i="1" dirty="0">
                          <a:effectLst/>
                          <a:latin typeface="+mj-lt"/>
                        </a:rPr>
                        <a:t>1 | 2 | 2 Hits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extLst>
                  <a:ext uri="{0D108BD9-81ED-4DB2-BD59-A6C34878D82A}">
                    <a16:rowId xmlns:a16="http://schemas.microsoft.com/office/drawing/2014/main" val="273630879"/>
                  </a:ext>
                </a:extLst>
              </a:tr>
              <a:tr h="234118">
                <a:tc>
                  <a:txBody>
                    <a:bodyPr/>
                    <a:lstStyle/>
                    <a:p>
                      <a:pPr algn="l"/>
                      <a:r>
                        <a:rPr lang="en-US" sz="1100" i="1" dirty="0">
                          <a:solidFill>
                            <a:schemeClr val="bg1"/>
                          </a:solidFill>
                          <a:effectLst/>
                          <a:latin typeface="+mj-lt"/>
                        </a:rPr>
                        <a:t>6</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tc>
                  <a:txBody>
                    <a:bodyPr/>
                    <a:lstStyle/>
                    <a:p>
                      <a:pPr algn="l"/>
                      <a:r>
                        <a:rPr lang="en-US" sz="1100" i="1" dirty="0">
                          <a:solidFill>
                            <a:schemeClr val="bg1"/>
                          </a:solidFill>
                          <a:effectLst/>
                          <a:latin typeface="+mj-lt"/>
                        </a:rPr>
                        <a:t>22260</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tc>
                  <a:txBody>
                    <a:bodyPr/>
                    <a:lstStyle/>
                    <a:p>
                      <a:pPr algn="l"/>
                      <a:r>
                        <a:rPr lang="en-US" sz="1100" i="1" dirty="0">
                          <a:solidFill>
                            <a:schemeClr val="bg1"/>
                          </a:solidFill>
                          <a:effectLst/>
                          <a:latin typeface="+mj-lt"/>
                        </a:rPr>
                        <a:t>2 | 2 | 2 Built at 1985</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extLst>
                  <a:ext uri="{0D108BD9-81ED-4DB2-BD59-A6C34878D82A}">
                    <a16:rowId xmlns:a16="http://schemas.microsoft.com/office/drawing/2014/main" val="236373379"/>
                  </a:ext>
                </a:extLst>
              </a:tr>
            </a:tbl>
          </a:graphicData>
        </a:graphic>
      </p:graphicFrame>
      <p:sp>
        <p:nvSpPr>
          <p:cNvPr id="12" name="Rectangle 1">
            <a:extLst>
              <a:ext uri="{FF2B5EF4-FFF2-40B4-BE49-F238E27FC236}">
                <a16:creationId xmlns:a16="http://schemas.microsoft.com/office/drawing/2014/main" id="{C90699CF-AB8E-44D9-95CF-5FB87762A472}"/>
              </a:ext>
            </a:extLst>
          </p:cNvPr>
          <p:cNvSpPr>
            <a:spLocks noChangeArrowheads="1"/>
          </p:cNvSpPr>
          <p:nvPr/>
        </p:nvSpPr>
        <p:spPr bwMode="auto">
          <a:xfrm>
            <a:off x="7274790" y="4265153"/>
            <a:ext cx="3095491"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100" b="1" i="1" dirty="0">
                <a:latin typeface="+mj-lt"/>
              </a:rPr>
              <a:t>Pixel Count by Category from the Validation Map (Run 2)</a:t>
            </a:r>
            <a:endParaRPr kumimoji="0" lang="en-US" altLang="en-US" sz="1100" b="1" i="1"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dirty="0">
                <a:ln>
                  <a:noFill/>
                </a:ln>
                <a:solidFill>
                  <a:schemeClr val="tx1"/>
                </a:solidFill>
                <a:effectLst/>
                <a:latin typeface="Arial" panose="020B0604020202020204" pitchFamily="34" charset="0"/>
              </a:rPr>
            </a:b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16" name="TextBox 15">
            <a:extLst>
              <a:ext uri="{FF2B5EF4-FFF2-40B4-BE49-F238E27FC236}">
                <a16:creationId xmlns:a16="http://schemas.microsoft.com/office/drawing/2014/main" id="{C27C02D3-F382-4AB1-ABBC-AB92AF294C98}"/>
              </a:ext>
            </a:extLst>
          </p:cNvPr>
          <p:cNvSpPr txBox="1"/>
          <p:nvPr/>
        </p:nvSpPr>
        <p:spPr>
          <a:xfrm>
            <a:off x="3343" y="4373592"/>
            <a:ext cx="6149375" cy="1754326"/>
          </a:xfrm>
          <a:prstGeom prst="rect">
            <a:avLst/>
          </a:prstGeom>
          <a:noFill/>
        </p:spPr>
        <p:txBody>
          <a:bodyPr wrap="square" rtlCol="0">
            <a:spAutoFit/>
          </a:bodyPr>
          <a:lstStyle/>
          <a:p>
            <a:r>
              <a:rPr lang="en-US" dirty="0"/>
              <a:t>In Run 2, I simulated a quantity equal to half the non-built area in the extent (a much larger quantity than Run 1), using </a:t>
            </a:r>
            <a:r>
              <a:rPr lang="en-US" dirty="0" err="1"/>
              <a:t>GeoMod</a:t>
            </a:r>
            <a:r>
              <a:rPr lang="en-US" dirty="0"/>
              <a:t>. Since this number is more than twice the actual quantity of pixels that experienced change, I knew before simulating that more than half the gain in built pixels in the 1999 simulation would be </a:t>
            </a:r>
            <a:r>
              <a:rPr lang="en-US" dirty="0">
                <a:highlight>
                  <a:srgbClr val="2BC8D5"/>
                </a:highlight>
              </a:rPr>
              <a:t>False Alarms</a:t>
            </a:r>
            <a:r>
              <a:rPr lang="en-US" dirty="0"/>
              <a:t>.</a:t>
            </a:r>
          </a:p>
        </p:txBody>
      </p:sp>
    </p:spTree>
    <p:extLst>
      <p:ext uri="{BB962C8B-B14F-4D97-AF65-F5344CB8AC3E}">
        <p14:creationId xmlns:p14="http://schemas.microsoft.com/office/powerpoint/2010/main" val="908015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8B48DC-CAEF-4E8C-98B7-0BC75BDEA8CE}"/>
              </a:ext>
            </a:extLst>
          </p:cNvPr>
          <p:cNvPicPr>
            <a:picLocks noChangeAspect="1"/>
          </p:cNvPicPr>
          <p:nvPr/>
        </p:nvPicPr>
        <p:blipFill rotWithShape="1">
          <a:blip r:embed="rId2"/>
          <a:srcRect l="10161" t="8364"/>
          <a:stretch/>
        </p:blipFill>
        <p:spPr>
          <a:xfrm>
            <a:off x="8491926" y="53340"/>
            <a:ext cx="3604210" cy="2756535"/>
          </a:xfrm>
          <a:prstGeom prst="rect">
            <a:avLst/>
          </a:prstGeom>
          <a:ln>
            <a:solidFill>
              <a:schemeClr val="tx1"/>
            </a:solidFill>
          </a:ln>
        </p:spPr>
      </p:pic>
      <p:sp>
        <p:nvSpPr>
          <p:cNvPr id="10" name="Rectangle 9">
            <a:extLst>
              <a:ext uri="{FF2B5EF4-FFF2-40B4-BE49-F238E27FC236}">
                <a16:creationId xmlns:a16="http://schemas.microsoft.com/office/drawing/2014/main" id="{19009F76-7EA1-4367-B873-091A46C2B52C}"/>
              </a:ext>
            </a:extLst>
          </p:cNvPr>
          <p:cNvSpPr/>
          <p:nvPr/>
        </p:nvSpPr>
        <p:spPr>
          <a:xfrm>
            <a:off x="10134334" y="3019008"/>
            <a:ext cx="1961802" cy="3785652"/>
          </a:xfrm>
          <a:prstGeom prst="rect">
            <a:avLst/>
          </a:prstGeom>
          <a:ln>
            <a:solidFill>
              <a:schemeClr val="tx1"/>
            </a:solidFill>
          </a:ln>
        </p:spPr>
        <p:txBody>
          <a:bodyPr wrap="square">
            <a:spAutoFit/>
          </a:bodyPr>
          <a:lstStyle/>
          <a:p>
            <a:pPr algn="ctr"/>
            <a:r>
              <a:rPr lang="en-US" sz="1000" b="1" dirty="0"/>
              <a:t>assign3run1.lub</a:t>
            </a:r>
            <a:endParaRPr lang="en-US" sz="1000" dirty="0"/>
          </a:p>
          <a:p>
            <a:pPr algn="ctr"/>
            <a:r>
              <a:rPr lang="en-US" sz="1000" dirty="0"/>
              <a:t>CATEGORY     Suitability</a:t>
            </a:r>
          </a:p>
          <a:p>
            <a:r>
              <a:rPr lang="en-US" sz="1000" dirty="0">
                <a:solidFill>
                  <a:srgbClr val="FF0000"/>
                </a:solidFill>
              </a:rPr>
              <a:t>    1 Cropland        3.23 </a:t>
            </a:r>
            <a:r>
              <a:rPr lang="en-US" sz="1000" dirty="0">
                <a:solidFill>
                  <a:srgbClr val="1C75B4"/>
                </a:solidFill>
              </a:rPr>
              <a:t>▲</a:t>
            </a:r>
          </a:p>
          <a:p>
            <a:r>
              <a:rPr lang="en-US" sz="1000" dirty="0">
                <a:solidFill>
                  <a:srgbClr val="FF0000"/>
                </a:solidFill>
              </a:rPr>
              <a:t>    2 Pasture        7.09 </a:t>
            </a:r>
            <a:r>
              <a:rPr lang="en-US" sz="1000" dirty="0">
                <a:solidFill>
                  <a:srgbClr val="1C75B4"/>
                </a:solidFill>
              </a:rPr>
              <a:t>▲</a:t>
            </a:r>
            <a:endParaRPr lang="en-US" sz="1000" dirty="0">
              <a:solidFill>
                <a:srgbClr val="FF0000"/>
              </a:solidFill>
            </a:endParaRPr>
          </a:p>
          <a:p>
            <a:r>
              <a:rPr lang="en-US" sz="1000" dirty="0">
                <a:solidFill>
                  <a:srgbClr val="FF0000"/>
                </a:solidFill>
              </a:rPr>
              <a:t>    3 Forest        4.06 </a:t>
            </a:r>
            <a:r>
              <a:rPr lang="en-US" sz="1000" dirty="0">
                <a:solidFill>
                  <a:srgbClr val="1C75B4"/>
                </a:solidFill>
              </a:rPr>
              <a:t>▲</a:t>
            </a:r>
            <a:endParaRPr lang="en-US" sz="1000" dirty="0">
              <a:solidFill>
                <a:srgbClr val="FF0000"/>
              </a:solidFill>
            </a:endParaRPr>
          </a:p>
          <a:p>
            <a:r>
              <a:rPr lang="en-US" sz="1000" dirty="0">
                <a:solidFill>
                  <a:schemeClr val="bg2">
                    <a:lumMod val="75000"/>
                  </a:schemeClr>
                </a:solidFill>
              </a:rPr>
              <a:t>    4 Wetland        0.00</a:t>
            </a:r>
          </a:p>
          <a:p>
            <a:r>
              <a:rPr lang="en-US" sz="1000" dirty="0">
                <a:solidFill>
                  <a:srgbClr val="FF0000"/>
                </a:solidFill>
              </a:rPr>
              <a:t>    5 Mining        7.12 </a:t>
            </a:r>
            <a:r>
              <a:rPr lang="en-US" sz="1000" dirty="0">
                <a:solidFill>
                  <a:srgbClr val="1C75B4"/>
                </a:solidFill>
              </a:rPr>
              <a:t>▲</a:t>
            </a:r>
            <a:endParaRPr lang="en-US" sz="1000" dirty="0">
              <a:solidFill>
                <a:srgbClr val="FF0000"/>
              </a:solidFill>
            </a:endParaRPr>
          </a:p>
          <a:p>
            <a:r>
              <a:rPr lang="en-US" sz="1000" dirty="0"/>
              <a:t>    </a:t>
            </a:r>
            <a:r>
              <a:rPr lang="en-US" sz="1000" dirty="0">
                <a:solidFill>
                  <a:srgbClr val="FF0000"/>
                </a:solidFill>
              </a:rPr>
              <a:t>6 Open Land       12.07 </a:t>
            </a:r>
            <a:r>
              <a:rPr lang="en-US" sz="1000" dirty="0">
                <a:solidFill>
                  <a:srgbClr val="1C75B4"/>
                </a:solidFill>
              </a:rPr>
              <a:t>▲</a:t>
            </a:r>
            <a:endParaRPr lang="en-US" sz="1000" dirty="0">
              <a:solidFill>
                <a:srgbClr val="FF0000"/>
              </a:solidFill>
            </a:endParaRPr>
          </a:p>
          <a:p>
            <a:r>
              <a:rPr lang="en-US" sz="1000" dirty="0"/>
              <a:t>    </a:t>
            </a:r>
            <a:r>
              <a:rPr lang="en-US" sz="1000" dirty="0">
                <a:solidFill>
                  <a:schemeClr val="bg2">
                    <a:lumMod val="75000"/>
                  </a:schemeClr>
                </a:solidFill>
              </a:rPr>
              <a:t>7 Part. </a:t>
            </a:r>
            <a:r>
              <a:rPr lang="en-US" sz="1000" dirty="0" err="1">
                <a:solidFill>
                  <a:schemeClr val="bg2">
                    <a:lumMod val="75000"/>
                  </a:schemeClr>
                </a:solidFill>
              </a:rPr>
              <a:t>Recr</a:t>
            </a:r>
            <a:r>
              <a:rPr lang="en-US" sz="1000" dirty="0">
                <a:solidFill>
                  <a:schemeClr val="bg2">
                    <a:lumMod val="75000"/>
                  </a:schemeClr>
                </a:solidFill>
              </a:rPr>
              <a:t>.        0.00</a:t>
            </a:r>
          </a:p>
          <a:p>
            <a:r>
              <a:rPr lang="en-US" sz="1000" dirty="0">
                <a:solidFill>
                  <a:schemeClr val="bg2">
                    <a:lumMod val="75000"/>
                  </a:schemeClr>
                </a:solidFill>
              </a:rPr>
              <a:t>    8 Spec. </a:t>
            </a:r>
            <a:r>
              <a:rPr lang="en-US" sz="1000" dirty="0" err="1">
                <a:solidFill>
                  <a:schemeClr val="bg2">
                    <a:lumMod val="75000"/>
                  </a:schemeClr>
                </a:solidFill>
              </a:rPr>
              <a:t>Recr</a:t>
            </a:r>
            <a:r>
              <a:rPr lang="en-US" sz="1000" dirty="0">
                <a:solidFill>
                  <a:schemeClr val="bg2">
                    <a:lumMod val="75000"/>
                  </a:schemeClr>
                </a:solidFill>
              </a:rPr>
              <a:t>.        0.00</a:t>
            </a:r>
          </a:p>
          <a:p>
            <a:r>
              <a:rPr lang="en-US" sz="1000" dirty="0">
                <a:solidFill>
                  <a:schemeClr val="bg2">
                    <a:lumMod val="75000"/>
                  </a:schemeClr>
                </a:solidFill>
              </a:rPr>
              <a:t>    9 Wat. </a:t>
            </a:r>
            <a:r>
              <a:rPr lang="en-US" sz="1000" dirty="0" err="1">
                <a:solidFill>
                  <a:schemeClr val="bg2">
                    <a:lumMod val="75000"/>
                  </a:schemeClr>
                </a:solidFill>
              </a:rPr>
              <a:t>Recr</a:t>
            </a:r>
            <a:r>
              <a:rPr lang="en-US" sz="1000" dirty="0">
                <a:solidFill>
                  <a:schemeClr val="bg2">
                    <a:lumMod val="75000"/>
                  </a:schemeClr>
                </a:solidFill>
              </a:rPr>
              <a:t>.        0.00</a:t>
            </a:r>
          </a:p>
          <a:p>
            <a:r>
              <a:rPr lang="en-US" sz="1000" b="1" dirty="0"/>
              <a:t>   10 Residential 1      100.00</a:t>
            </a:r>
          </a:p>
          <a:p>
            <a:r>
              <a:rPr lang="en-US" sz="1000" b="1" dirty="0"/>
              <a:t>   11 Residential 2      100.00</a:t>
            </a:r>
          </a:p>
          <a:p>
            <a:r>
              <a:rPr lang="en-US" sz="1000" b="1" dirty="0"/>
              <a:t>   12 Residential 3      100.00</a:t>
            </a:r>
          </a:p>
          <a:p>
            <a:r>
              <a:rPr lang="en-US" sz="1000" b="1" dirty="0"/>
              <a:t>   13 Residential 4      100.00</a:t>
            </a:r>
          </a:p>
          <a:p>
            <a:r>
              <a:rPr lang="en-US" sz="1000" dirty="0">
                <a:solidFill>
                  <a:schemeClr val="bg2">
                    <a:lumMod val="75000"/>
                  </a:schemeClr>
                </a:solidFill>
              </a:rPr>
              <a:t>   14 Salt Wetland       -1.00</a:t>
            </a:r>
          </a:p>
          <a:p>
            <a:r>
              <a:rPr lang="en-US" sz="1000" b="1" dirty="0"/>
              <a:t>   15 Commercial      100.00</a:t>
            </a:r>
          </a:p>
          <a:p>
            <a:r>
              <a:rPr lang="en-US" sz="1000" b="1" dirty="0"/>
              <a:t>   16 Industrial       100.00</a:t>
            </a:r>
          </a:p>
          <a:p>
            <a:r>
              <a:rPr lang="en-US" sz="1000" dirty="0"/>
              <a:t>   </a:t>
            </a:r>
            <a:r>
              <a:rPr lang="en-US" sz="1000" dirty="0">
                <a:solidFill>
                  <a:srgbClr val="FF0000"/>
                </a:solidFill>
              </a:rPr>
              <a:t>17 Urban Open        1.91 </a:t>
            </a:r>
            <a:r>
              <a:rPr lang="en-US" sz="1000" dirty="0">
                <a:solidFill>
                  <a:srgbClr val="1C75B4"/>
                </a:solidFill>
              </a:rPr>
              <a:t>▲</a:t>
            </a:r>
            <a:endParaRPr lang="en-US" sz="1000" dirty="0">
              <a:solidFill>
                <a:srgbClr val="FF0000"/>
              </a:solidFill>
            </a:endParaRPr>
          </a:p>
          <a:p>
            <a:r>
              <a:rPr lang="en-US" sz="1000" b="1" dirty="0"/>
              <a:t>   18 Transportation      100.00</a:t>
            </a:r>
          </a:p>
          <a:p>
            <a:r>
              <a:rPr lang="en-US" sz="1000" dirty="0"/>
              <a:t>   </a:t>
            </a:r>
            <a:r>
              <a:rPr lang="en-US" sz="1000" dirty="0">
                <a:solidFill>
                  <a:schemeClr val="bg2">
                    <a:lumMod val="75000"/>
                  </a:schemeClr>
                </a:solidFill>
              </a:rPr>
              <a:t>19 Waste Disposal         0.00</a:t>
            </a:r>
          </a:p>
          <a:p>
            <a:r>
              <a:rPr lang="en-US" sz="1000" dirty="0">
                <a:solidFill>
                  <a:schemeClr val="bg2">
                    <a:lumMod val="75000"/>
                  </a:schemeClr>
                </a:solidFill>
              </a:rPr>
              <a:t>   20 Water         0.00</a:t>
            </a:r>
          </a:p>
          <a:p>
            <a:r>
              <a:rPr lang="en-US" sz="1000" dirty="0"/>
              <a:t>  </a:t>
            </a:r>
            <a:r>
              <a:rPr lang="en-US" sz="1000" dirty="0">
                <a:solidFill>
                  <a:schemeClr val="bg2">
                    <a:lumMod val="75000"/>
                  </a:schemeClr>
                </a:solidFill>
              </a:rPr>
              <a:t> 21 Woody Perennial        0.00</a:t>
            </a:r>
          </a:p>
          <a:p>
            <a:r>
              <a:rPr lang="en-US" sz="1000" dirty="0">
                <a:solidFill>
                  <a:schemeClr val="bg2">
                    <a:lumMod val="75000"/>
                  </a:schemeClr>
                </a:solidFill>
              </a:rPr>
              <a:t>    0        	-1.00</a:t>
            </a:r>
          </a:p>
        </p:txBody>
      </p:sp>
      <p:sp>
        <p:nvSpPr>
          <p:cNvPr id="14" name="TextBox 13">
            <a:extLst>
              <a:ext uri="{FF2B5EF4-FFF2-40B4-BE49-F238E27FC236}">
                <a16:creationId xmlns:a16="http://schemas.microsoft.com/office/drawing/2014/main" id="{11AF7522-ABCE-48A6-B88B-960A9E2E6406}"/>
              </a:ext>
            </a:extLst>
          </p:cNvPr>
          <p:cNvSpPr txBox="1"/>
          <p:nvPr/>
        </p:nvSpPr>
        <p:spPr>
          <a:xfrm>
            <a:off x="95864" y="53340"/>
            <a:ext cx="8187813" cy="2208297"/>
          </a:xfrm>
          <a:prstGeom prst="rect">
            <a:avLst/>
          </a:prstGeom>
          <a:noFill/>
        </p:spPr>
        <p:txBody>
          <a:bodyPr wrap="square" rtlCol="0">
            <a:spAutoFit/>
          </a:bodyPr>
          <a:lstStyle/>
          <a:p>
            <a:r>
              <a:rPr lang="en-US" sz="1450" b="1" dirty="0"/>
              <a:t>TOC CURVE – </a:t>
            </a:r>
            <a:r>
              <a:rPr lang="en-US" sz="1450" dirty="0"/>
              <a:t>The upper-right figure is a Total Operating Characteristic [TOC] curve concerning the validation of suitability maps generated in the previous two slides (the two maps are identical). The curve describes the ability of the simulation to generate hits at different suitability levels. The dotted line describes the expected hits generated from a suitability map with random values at all pixels of expected gain. The curve is concerned with gain in built. Pixels that experience persistence in built are not part of the graph. The shaded triangles at the immediate left and right of the graph are areas outside the bounds of possible TOC curves. </a:t>
            </a:r>
          </a:p>
          <a:p>
            <a:endParaRPr lang="en-US" b="1" dirty="0"/>
          </a:p>
          <a:p>
            <a:endParaRPr lang="en-US" dirty="0"/>
          </a:p>
        </p:txBody>
      </p:sp>
      <p:sp>
        <p:nvSpPr>
          <p:cNvPr id="15" name="Rectangle 14">
            <a:extLst>
              <a:ext uri="{FF2B5EF4-FFF2-40B4-BE49-F238E27FC236}">
                <a16:creationId xmlns:a16="http://schemas.microsoft.com/office/drawing/2014/main" id="{C49B7FCE-22E5-4E05-8B33-54F76E6ADB80}"/>
              </a:ext>
            </a:extLst>
          </p:cNvPr>
          <p:cNvSpPr/>
          <p:nvPr/>
        </p:nvSpPr>
        <p:spPr>
          <a:xfrm>
            <a:off x="95864" y="1774553"/>
            <a:ext cx="10038470" cy="2323713"/>
          </a:xfrm>
          <a:prstGeom prst="rect">
            <a:avLst/>
          </a:prstGeom>
        </p:spPr>
        <p:txBody>
          <a:bodyPr wrap="square">
            <a:spAutoFit/>
          </a:bodyPr>
          <a:lstStyle/>
          <a:p>
            <a:r>
              <a:rPr lang="en-US" sz="1450" dirty="0"/>
              <a:t>The blue triangles symbolize a simulated gain equal to the pixels present in a particular land use </a:t>
            </a:r>
          </a:p>
          <a:p>
            <a:r>
              <a:rPr lang="en-US" sz="1450" dirty="0"/>
              <a:t>category (from the previous triangle). Read along the x-axis, we can see the various quantities of </a:t>
            </a:r>
          </a:p>
          <a:p>
            <a:r>
              <a:rPr lang="en-US" sz="1450" dirty="0"/>
              <a:t>each land use category that was given some suitability percentage x%&lt;100%. </a:t>
            </a:r>
            <a:r>
              <a:rPr lang="en-US" sz="1450" dirty="0" err="1"/>
              <a:t>GeoMod</a:t>
            </a:r>
            <a:r>
              <a:rPr lang="en-US" sz="1450" dirty="0"/>
              <a:t>, as a greedy </a:t>
            </a:r>
          </a:p>
          <a:p>
            <a:r>
              <a:rPr lang="en-US" sz="1450" dirty="0"/>
              <a:t>algorithm, reads these percentages from largest to smallest. We can see these percentages in the </a:t>
            </a:r>
          </a:p>
          <a:p>
            <a:r>
              <a:rPr lang="en-US" sz="1450" dirty="0"/>
              <a:t>lower-right figure. The highest suitability land use category is Open Land. The highest suitability land </a:t>
            </a:r>
          </a:p>
          <a:p>
            <a:r>
              <a:rPr lang="en-US" sz="1450" dirty="0"/>
              <a:t>use category is always symbolized by the first triangle to the right of (0,0). The line extending from the </a:t>
            </a:r>
          </a:p>
          <a:p>
            <a:r>
              <a:rPr lang="en-US" sz="1450" dirty="0"/>
              <a:t>previous (to the left) triangle to this triangle encompasses the pixels in Open Land. The greater in magnitude the slope of a category, the more frequently it produces hits. After knowing how to read the graph, we can say that Forest (the largest quantity category in the graph) more frequently produces hits than Urban Open (first blue triangle to the left of the upper-right corner). Cropland more frequently yields hits than Forest.</a:t>
            </a:r>
          </a:p>
        </p:txBody>
      </p:sp>
      <p:sp>
        <p:nvSpPr>
          <p:cNvPr id="16" name="Rectangle 15">
            <a:extLst>
              <a:ext uri="{FF2B5EF4-FFF2-40B4-BE49-F238E27FC236}">
                <a16:creationId xmlns:a16="http://schemas.microsoft.com/office/drawing/2014/main" id="{5DD7CAAF-EB68-4902-B421-3CDFDB7D558E}"/>
              </a:ext>
            </a:extLst>
          </p:cNvPr>
          <p:cNvSpPr/>
          <p:nvPr/>
        </p:nvSpPr>
        <p:spPr>
          <a:xfrm>
            <a:off x="95864" y="4227879"/>
            <a:ext cx="10038470" cy="2323713"/>
          </a:xfrm>
          <a:prstGeom prst="rect">
            <a:avLst/>
          </a:prstGeom>
        </p:spPr>
        <p:txBody>
          <a:bodyPr wrap="square">
            <a:spAutoFit/>
          </a:bodyPr>
          <a:lstStyle/>
          <a:p>
            <a:r>
              <a:rPr lang="en-US" sz="1450" dirty="0"/>
              <a:t>Stationarity is the reliability of a characteristic to maintain a certain pattern over different time points. Stationarity is something that identified by a researcher after identifying the pattern. For example, a land use time series may be viewed as nonstationary, but then later a pattern may be identified that reliably models the time series, at which point the time series could now be considered stationary. However, let’s use stationarity to mean a time series’ adherence to a model’s simulated suitability map. If we think about stationarity in this way, we can say that the data for 1999 landcover is </a:t>
            </a:r>
            <a:r>
              <a:rPr lang="en-US" sz="1450" i="1" dirty="0"/>
              <a:t>not stationary </a:t>
            </a:r>
            <a:r>
              <a:rPr lang="en-US" sz="1450" b="1" i="1" dirty="0"/>
              <a:t>with regards </a:t>
            </a:r>
            <a:r>
              <a:rPr lang="en-US" sz="1450" dirty="0"/>
              <a:t>to the assignment three suitability map. This is because (for example) the land use category that was considered to have a higher suitability (forest) clearly generated hits less frequently than Cropland, a category that was considered to have a lower suitability by the suitability map. If the land use categories were correctly assigned their suitability scores, the TOC Curve would be composed of a series of land use categories consistently diminishing in magnitude of slope from left-to-right. </a:t>
            </a:r>
          </a:p>
        </p:txBody>
      </p:sp>
    </p:spTree>
    <p:extLst>
      <p:ext uri="{BB962C8B-B14F-4D97-AF65-F5344CB8AC3E}">
        <p14:creationId xmlns:p14="http://schemas.microsoft.com/office/powerpoint/2010/main" val="100085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744"/>
            <a:ext cx="10515600" cy="379513"/>
          </a:xfrm>
        </p:spPr>
        <p:txBody>
          <a:bodyPr>
            <a:normAutofit fontScale="90000"/>
          </a:bodyPr>
          <a:lstStyle/>
          <a:p>
            <a:r>
              <a:rPr lang="en-US" dirty="0"/>
              <a:t>TOC curve for Assignment 3</a:t>
            </a:r>
          </a:p>
        </p:txBody>
      </p:sp>
      <p:pic>
        <p:nvPicPr>
          <p:cNvPr id="6" name="Content Placeholder 5">
            <a:extLst>
              <a:ext uri="{FF2B5EF4-FFF2-40B4-BE49-F238E27FC236}">
                <a16:creationId xmlns:a16="http://schemas.microsoft.com/office/drawing/2014/main" id="{EEE324EA-C775-4A48-8A0F-309B12BF1F6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451" t="8564" r="1017" b="1262"/>
          <a:stretch/>
        </p:blipFill>
        <p:spPr>
          <a:xfrm>
            <a:off x="1995947" y="591694"/>
            <a:ext cx="8104885" cy="6191385"/>
          </a:xfrm>
        </p:spPr>
      </p:pic>
      <p:sp>
        <p:nvSpPr>
          <p:cNvPr id="4" name="Slide Number Placeholder 3"/>
          <p:cNvSpPr>
            <a:spLocks noGrp="1"/>
          </p:cNvSpPr>
          <p:nvPr>
            <p:ph type="sldNum" sz="quarter" idx="12"/>
          </p:nvPr>
        </p:nvSpPr>
        <p:spPr/>
        <p:txBody>
          <a:bodyPr/>
          <a:lstStyle/>
          <a:p>
            <a:fld id="{D47C6A6E-F6BB-4697-B856-8A66036D8304}" type="slidenum">
              <a:rPr lang="en-US" smtClean="0"/>
              <a:t>12</a:t>
            </a:fld>
            <a:endParaRPr lang="en-US"/>
          </a:p>
        </p:txBody>
      </p:sp>
    </p:spTree>
    <p:extLst>
      <p:ext uri="{BB962C8B-B14F-4D97-AF65-F5344CB8AC3E}">
        <p14:creationId xmlns:p14="http://schemas.microsoft.com/office/powerpoint/2010/main" val="257353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2241755"/>
          </a:xfrm>
        </p:spPr>
        <p:txBody>
          <a:bodyPr>
            <a:normAutofit fontScale="90000"/>
          </a:bodyPr>
          <a:lstStyle/>
          <a:p>
            <a:r>
              <a:rPr lang="en-US" dirty="0"/>
              <a:t>Built at 1985 are not candidates for gain of built after 1985, so the TOC curves masks out built at 1985.</a:t>
            </a:r>
            <a:br>
              <a:rPr lang="en-US" dirty="0"/>
            </a:br>
            <a:r>
              <a:rPr lang="en-US" dirty="0"/>
              <a:t>If we did not mask the pixels that were built at 1985, then how would have the TOC curve appeared?</a:t>
            </a:r>
          </a:p>
        </p:txBody>
      </p:sp>
      <p:sp>
        <p:nvSpPr>
          <p:cNvPr id="4" name="Slide Number Placeholder 3"/>
          <p:cNvSpPr>
            <a:spLocks noGrp="1"/>
          </p:cNvSpPr>
          <p:nvPr>
            <p:ph type="sldNum" sz="quarter" idx="12"/>
          </p:nvPr>
        </p:nvSpPr>
        <p:spPr/>
        <p:txBody>
          <a:bodyPr/>
          <a:lstStyle/>
          <a:p>
            <a:fld id="{D47C6A6E-F6BB-4697-B856-8A66036D8304}" type="slidenum">
              <a:rPr lang="en-US" smtClean="0"/>
              <a:t>13</a:t>
            </a:fld>
            <a:endParaRPr lang="en-US"/>
          </a:p>
        </p:txBody>
      </p:sp>
      <p:pic>
        <p:nvPicPr>
          <p:cNvPr id="10" name="Content Placeholder 9">
            <a:extLst>
              <a:ext uri="{FF2B5EF4-FFF2-40B4-BE49-F238E27FC236}">
                <a16:creationId xmlns:a16="http://schemas.microsoft.com/office/drawing/2014/main" id="{64A46BC4-AC3D-41AF-AD77-23AA489B56B7}"/>
              </a:ext>
            </a:extLst>
          </p:cNvPr>
          <p:cNvPicPr>
            <a:picLocks noGrp="1" noChangeAspect="1"/>
          </p:cNvPicPr>
          <p:nvPr>
            <p:ph idx="1"/>
          </p:nvPr>
        </p:nvPicPr>
        <p:blipFill>
          <a:blip r:embed="rId2"/>
          <a:stretch>
            <a:fillRect/>
          </a:stretch>
        </p:blipFill>
        <p:spPr>
          <a:xfrm>
            <a:off x="2153264" y="2214611"/>
            <a:ext cx="8082117" cy="4546191"/>
          </a:xfrm>
          <a:prstGeom prst="rect">
            <a:avLst/>
          </a:prstGeom>
        </p:spPr>
      </p:pic>
    </p:spTree>
    <p:extLst>
      <p:ext uri="{BB962C8B-B14F-4D97-AF65-F5344CB8AC3E}">
        <p14:creationId xmlns:p14="http://schemas.microsoft.com/office/powerpoint/2010/main" val="1716828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Autofit/>
          </a:bodyPr>
          <a:lstStyle/>
          <a:p>
            <a:r>
              <a:rPr lang="en-US" sz="3200" dirty="0" err="1"/>
              <a:t>Chakraborti</a:t>
            </a:r>
            <a:r>
              <a:rPr lang="en-US" sz="3200" dirty="0"/>
              <a:t> et al. (2018) A neural network and landscape metrics to propose a flexible urban growth boundary: A case study</a:t>
            </a:r>
            <a:br>
              <a:rPr lang="en-US" sz="3200" dirty="0"/>
            </a:br>
            <a:r>
              <a:rPr lang="en-US" sz="3200" dirty="0">
                <a:hlinkClick r:id="rId2" tooltip="Persistent link using digital object identifier"/>
              </a:rPr>
              <a:t>https://doi.org/10.1016/j.ecolind.2018.05.036</a:t>
            </a:r>
            <a:endParaRPr lang="en-US" sz="3200" dirty="0"/>
          </a:p>
        </p:txBody>
      </p:sp>
      <p:sp>
        <p:nvSpPr>
          <p:cNvPr id="4" name="Slide Number Placeholder 3"/>
          <p:cNvSpPr>
            <a:spLocks noGrp="1"/>
          </p:cNvSpPr>
          <p:nvPr>
            <p:ph type="sldNum" sz="quarter" idx="12"/>
          </p:nvPr>
        </p:nvSpPr>
        <p:spPr/>
        <p:txBody>
          <a:bodyPr/>
          <a:lstStyle/>
          <a:p>
            <a:fld id="{D47C6A6E-F6BB-4697-B856-8A66036D8304}" type="slidenum">
              <a:rPr lang="en-US" smtClean="0"/>
              <a:t>14</a:t>
            </a:fld>
            <a:endParaRPr lang="en-US"/>
          </a:p>
        </p:txBody>
      </p:sp>
      <p:pic>
        <p:nvPicPr>
          <p:cNvPr id="7" name="Content Placeholder 6"/>
          <p:cNvPicPr>
            <a:picLocks noGrp="1" noChangeAspect="1"/>
          </p:cNvPicPr>
          <p:nvPr>
            <p:ph idx="1"/>
          </p:nvPr>
        </p:nvPicPr>
        <p:blipFill>
          <a:blip r:embed="rId3"/>
          <a:stretch>
            <a:fillRect/>
          </a:stretch>
        </p:blipFill>
        <p:spPr>
          <a:xfrm>
            <a:off x="1260123" y="1825625"/>
            <a:ext cx="8703733" cy="4895850"/>
          </a:xfrm>
          <a:prstGeom prst="rect">
            <a:avLst/>
          </a:prstGeom>
        </p:spPr>
      </p:pic>
    </p:spTree>
    <p:extLst>
      <p:ext uri="{BB962C8B-B14F-4D97-AF65-F5344CB8AC3E}">
        <p14:creationId xmlns:p14="http://schemas.microsoft.com/office/powerpoint/2010/main" val="4119809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Chakraborti</a:t>
            </a:r>
            <a:r>
              <a:rPr lang="en-US" dirty="0"/>
              <a:t> et al. (2018) </a:t>
            </a:r>
            <a:br>
              <a:rPr lang="en-US" dirty="0"/>
            </a:br>
            <a:r>
              <a:rPr lang="en-US" dirty="0"/>
              <a:t>Why is the curve on most of the left bound?</a:t>
            </a:r>
          </a:p>
        </p:txBody>
      </p:sp>
      <p:sp>
        <p:nvSpPr>
          <p:cNvPr id="4" name="Slide Number Placeholder 3"/>
          <p:cNvSpPr>
            <a:spLocks noGrp="1"/>
          </p:cNvSpPr>
          <p:nvPr>
            <p:ph type="sldNum" sz="quarter" idx="12"/>
          </p:nvPr>
        </p:nvSpPr>
        <p:spPr/>
        <p:txBody>
          <a:bodyPr/>
          <a:lstStyle/>
          <a:p>
            <a:fld id="{D47C6A6E-F6BB-4697-B856-8A66036D8304}" type="slidenum">
              <a:rPr lang="en-US" smtClean="0"/>
              <a:t>15</a:t>
            </a:fld>
            <a:endParaRPr lang="en-US"/>
          </a:p>
        </p:txBody>
      </p:sp>
      <p:pic>
        <p:nvPicPr>
          <p:cNvPr id="6" name="Content Placeholder 5"/>
          <p:cNvPicPr>
            <a:picLocks noGrp="1" noChangeAspect="1"/>
          </p:cNvPicPr>
          <p:nvPr>
            <p:ph idx="1"/>
          </p:nvPr>
        </p:nvPicPr>
        <p:blipFill>
          <a:blip r:embed="rId2"/>
          <a:stretch>
            <a:fillRect/>
          </a:stretch>
        </p:blipFill>
        <p:spPr>
          <a:xfrm>
            <a:off x="1251284" y="1825625"/>
            <a:ext cx="8712572" cy="4900822"/>
          </a:xfrm>
          <a:prstGeom prst="rect">
            <a:avLst/>
          </a:prstGeom>
        </p:spPr>
      </p:pic>
    </p:spTree>
    <p:extLst>
      <p:ext uri="{BB962C8B-B14F-4D97-AF65-F5344CB8AC3E}">
        <p14:creationId xmlns:p14="http://schemas.microsoft.com/office/powerpoint/2010/main" val="3427907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325563"/>
          </a:xfrm>
        </p:spPr>
        <p:txBody>
          <a:bodyPr>
            <a:noAutofit/>
          </a:bodyPr>
          <a:lstStyle/>
          <a:p>
            <a:r>
              <a:rPr lang="en-US" sz="3200" dirty="0"/>
              <a:t>Pontius suspects the authors failed to mask the pixels that were already built at the start of the simulation. The large AUC indicates that the authors are skilled at predicting that built persists.</a:t>
            </a:r>
          </a:p>
        </p:txBody>
      </p:sp>
      <p:sp>
        <p:nvSpPr>
          <p:cNvPr id="4" name="Slide Number Placeholder 3"/>
          <p:cNvSpPr>
            <a:spLocks noGrp="1"/>
          </p:cNvSpPr>
          <p:nvPr>
            <p:ph type="sldNum" sz="quarter" idx="12"/>
          </p:nvPr>
        </p:nvSpPr>
        <p:spPr/>
        <p:txBody>
          <a:bodyPr/>
          <a:lstStyle/>
          <a:p>
            <a:fld id="{D47C6A6E-F6BB-4697-B856-8A66036D8304}" type="slidenum">
              <a:rPr lang="en-US" smtClean="0"/>
              <a:t>16</a:t>
            </a:fld>
            <a:endParaRPr lang="en-US"/>
          </a:p>
        </p:txBody>
      </p:sp>
      <p:pic>
        <p:nvPicPr>
          <p:cNvPr id="6" name="Content Placeholder 5"/>
          <p:cNvPicPr>
            <a:picLocks noGrp="1" noChangeAspect="1"/>
          </p:cNvPicPr>
          <p:nvPr>
            <p:ph idx="1"/>
          </p:nvPr>
        </p:nvPicPr>
        <p:blipFill>
          <a:blip r:embed="rId2"/>
          <a:stretch>
            <a:fillRect/>
          </a:stretch>
        </p:blipFill>
        <p:spPr>
          <a:xfrm>
            <a:off x="1251284" y="1825625"/>
            <a:ext cx="8712572" cy="4900822"/>
          </a:xfrm>
          <a:prstGeom prst="rect">
            <a:avLst/>
          </a:prstGeom>
        </p:spPr>
      </p:pic>
    </p:spTree>
    <p:extLst>
      <p:ext uri="{BB962C8B-B14F-4D97-AF65-F5344CB8AC3E}">
        <p14:creationId xmlns:p14="http://schemas.microsoft.com/office/powerpoint/2010/main" val="2300217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err="1"/>
              <a:t>Naghibi</a:t>
            </a:r>
            <a:r>
              <a:rPr lang="en-US" sz="3200" dirty="0"/>
              <a:t> and Delavar (2016) Urban Growth Modeling Using Cellular Automata with Multi-Temporal Remote Sensing Images Calibrated by the Artificial Bee Colony Optimization Algorithm</a:t>
            </a:r>
          </a:p>
        </p:txBody>
      </p:sp>
      <p:sp>
        <p:nvSpPr>
          <p:cNvPr id="4" name="Slide Number Placeholder 3"/>
          <p:cNvSpPr>
            <a:spLocks noGrp="1"/>
          </p:cNvSpPr>
          <p:nvPr>
            <p:ph type="sldNum" sz="quarter" idx="12"/>
          </p:nvPr>
        </p:nvSpPr>
        <p:spPr/>
        <p:txBody>
          <a:bodyPr/>
          <a:lstStyle/>
          <a:p>
            <a:fld id="{D47C6A6E-F6BB-4697-B856-8A66036D8304}" type="slidenum">
              <a:rPr lang="en-US" smtClean="0"/>
              <a:t>17</a:t>
            </a:fld>
            <a:endParaRPr lang="en-US"/>
          </a:p>
        </p:txBody>
      </p:sp>
      <p:pic>
        <p:nvPicPr>
          <p:cNvPr id="7" name="Content Placeholder 6"/>
          <p:cNvPicPr>
            <a:picLocks noGrp="1" noChangeAspect="1"/>
          </p:cNvPicPr>
          <p:nvPr>
            <p:ph idx="1"/>
          </p:nvPr>
        </p:nvPicPr>
        <p:blipFill>
          <a:blip r:embed="rId2"/>
          <a:stretch>
            <a:fillRect/>
          </a:stretch>
        </p:blipFill>
        <p:spPr>
          <a:xfrm>
            <a:off x="1260123" y="1825625"/>
            <a:ext cx="8703733" cy="4895850"/>
          </a:xfrm>
          <a:prstGeom prst="rect">
            <a:avLst/>
          </a:prstGeom>
        </p:spPr>
      </p:pic>
    </p:spTree>
    <p:extLst>
      <p:ext uri="{BB962C8B-B14F-4D97-AF65-F5344CB8AC3E}">
        <p14:creationId xmlns:p14="http://schemas.microsoft.com/office/powerpoint/2010/main" val="2518277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4868"/>
            <a:ext cx="12192000" cy="1325563"/>
          </a:xfrm>
        </p:spPr>
        <p:txBody>
          <a:bodyPr>
            <a:noAutofit/>
          </a:bodyPr>
          <a:lstStyle/>
          <a:p>
            <a:r>
              <a:rPr lang="en-US" sz="3200" dirty="0" err="1"/>
              <a:t>Naghibi</a:t>
            </a:r>
            <a:r>
              <a:rPr lang="en-US" sz="3200" dirty="0"/>
              <a:t> and Delavar (2016) </a:t>
            </a:r>
            <a:r>
              <a:rPr lang="en-US" sz="3200" dirty="0">
                <a:hlinkClick r:id="rId2"/>
              </a:rPr>
              <a:t>https://www.mdpi.com/2220-9964/5/12/241</a:t>
            </a:r>
            <a:br>
              <a:rPr lang="en-US" sz="3200" dirty="0"/>
            </a:br>
            <a:r>
              <a:rPr lang="en-US" sz="3200" dirty="0"/>
              <a:t>How did they get curves so close to left bound?</a:t>
            </a:r>
            <a:br>
              <a:rPr lang="en-US" sz="3200" dirty="0"/>
            </a:br>
            <a:r>
              <a:rPr lang="en-US" sz="3200" dirty="0"/>
              <a:t>Why is there some separation between curve and left bound?</a:t>
            </a:r>
          </a:p>
        </p:txBody>
      </p:sp>
      <p:pic>
        <p:nvPicPr>
          <p:cNvPr id="5" name="Content Placeholder 4"/>
          <p:cNvPicPr>
            <a:picLocks noGrp="1" noChangeAspect="1"/>
          </p:cNvPicPr>
          <p:nvPr>
            <p:ph idx="1"/>
          </p:nvPr>
        </p:nvPicPr>
        <p:blipFill>
          <a:blip r:embed="rId3"/>
          <a:stretch>
            <a:fillRect/>
          </a:stretch>
        </p:blipFill>
        <p:spPr>
          <a:xfrm>
            <a:off x="1270535" y="1440432"/>
            <a:ext cx="9378109" cy="5275186"/>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18</a:t>
            </a:fld>
            <a:endParaRPr lang="en-US"/>
          </a:p>
        </p:txBody>
      </p:sp>
    </p:spTree>
    <p:extLst>
      <p:ext uri="{BB962C8B-B14F-4D97-AF65-F5344CB8AC3E}">
        <p14:creationId xmlns:p14="http://schemas.microsoft.com/office/powerpoint/2010/main" val="3053076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4868"/>
            <a:ext cx="12192000" cy="1325563"/>
          </a:xfrm>
        </p:spPr>
        <p:txBody>
          <a:bodyPr>
            <a:noAutofit/>
          </a:bodyPr>
          <a:lstStyle/>
          <a:p>
            <a:r>
              <a:rPr lang="en-US" sz="3200" dirty="0"/>
              <a:t>Pontius suspects the authors failed to mask the pixels that were already built. The separation indicates some loss of built.</a:t>
            </a:r>
          </a:p>
        </p:txBody>
      </p:sp>
      <p:pic>
        <p:nvPicPr>
          <p:cNvPr id="5" name="Content Placeholder 4"/>
          <p:cNvPicPr>
            <a:picLocks noGrp="1" noChangeAspect="1"/>
          </p:cNvPicPr>
          <p:nvPr>
            <p:ph idx="1"/>
          </p:nvPr>
        </p:nvPicPr>
        <p:blipFill>
          <a:blip r:embed="rId2"/>
          <a:stretch>
            <a:fillRect/>
          </a:stretch>
        </p:blipFill>
        <p:spPr>
          <a:xfrm>
            <a:off x="1270535" y="1440432"/>
            <a:ext cx="9378109" cy="5275186"/>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19</a:t>
            </a:fld>
            <a:endParaRPr lang="en-US"/>
          </a:p>
        </p:txBody>
      </p:sp>
    </p:spTree>
    <p:extLst>
      <p:ext uri="{BB962C8B-B14F-4D97-AF65-F5344CB8AC3E}">
        <p14:creationId xmlns:p14="http://schemas.microsoft.com/office/powerpoint/2010/main" val="3640722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6"/>
            <a:ext cx="12192000" cy="501649"/>
          </a:xfrm>
        </p:spPr>
        <p:txBody>
          <a:bodyPr>
            <a:noAutofit/>
          </a:bodyPr>
          <a:lstStyle/>
          <a:p>
            <a:r>
              <a:rPr lang="en-US" sz="1200" dirty="0">
                <a:hlinkClick r:id="rId2"/>
              </a:rPr>
              <a:t>https://workforcenow.adp.com/mascsr/default/mdf/recruitment/recruitment.html?cid=9a93435d-91d4-4a65-8a21-2de9187df1dd&amp;ccId=19000101_000001&amp;jobId=496602&amp;lang=en_US</a:t>
            </a:r>
            <a:endParaRPr lang="en-US" sz="1200" dirty="0"/>
          </a:p>
        </p:txBody>
      </p:sp>
      <p:pic>
        <p:nvPicPr>
          <p:cNvPr id="6" name="Content Placeholder 5">
            <a:extLst>
              <a:ext uri="{FF2B5EF4-FFF2-40B4-BE49-F238E27FC236}">
                <a16:creationId xmlns:a16="http://schemas.microsoft.com/office/drawing/2014/main" id="{599DBFA6-5A78-495D-8A83-FE3FBD689140}"/>
              </a:ext>
            </a:extLst>
          </p:cNvPr>
          <p:cNvPicPr>
            <a:picLocks noGrp="1" noChangeAspect="1"/>
          </p:cNvPicPr>
          <p:nvPr>
            <p:ph idx="1"/>
          </p:nvPr>
        </p:nvPicPr>
        <p:blipFill>
          <a:blip r:embed="rId3"/>
          <a:stretch>
            <a:fillRect/>
          </a:stretch>
        </p:blipFill>
        <p:spPr>
          <a:xfrm>
            <a:off x="770467" y="866775"/>
            <a:ext cx="10651066" cy="5991225"/>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2</a:t>
            </a:fld>
            <a:endParaRPr lang="en-US"/>
          </a:p>
        </p:txBody>
      </p:sp>
    </p:spTree>
    <p:extLst>
      <p:ext uri="{BB962C8B-B14F-4D97-AF65-F5344CB8AC3E}">
        <p14:creationId xmlns:p14="http://schemas.microsoft.com/office/powerpoint/2010/main" val="2895368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9B45D-BB30-4B70-AB1E-1AE99C7C03E6}"/>
              </a:ext>
            </a:extLst>
          </p:cNvPr>
          <p:cNvSpPr>
            <a:spLocks noGrp="1"/>
          </p:cNvSpPr>
          <p:nvPr>
            <p:ph type="title"/>
          </p:nvPr>
        </p:nvSpPr>
        <p:spPr/>
        <p:txBody>
          <a:bodyPr/>
          <a:lstStyle/>
          <a:p>
            <a:r>
              <a:rPr lang="en-US" dirty="0"/>
              <a:t>Validation maps from CROSSTAB</a:t>
            </a:r>
          </a:p>
        </p:txBody>
      </p:sp>
      <p:sp>
        <p:nvSpPr>
          <p:cNvPr id="3" name="Text Placeholder 2">
            <a:extLst>
              <a:ext uri="{FF2B5EF4-FFF2-40B4-BE49-F238E27FC236}">
                <a16:creationId xmlns:a16="http://schemas.microsoft.com/office/drawing/2014/main" id="{7CA0A01F-63CB-4FC8-A381-61BFA95846D3}"/>
              </a:ext>
            </a:extLst>
          </p:cNvPr>
          <p:cNvSpPr>
            <a:spLocks noGrp="1"/>
          </p:cNvSpPr>
          <p:nvPr>
            <p:ph type="body" idx="1"/>
          </p:nvPr>
        </p:nvSpPr>
        <p:spPr/>
        <p:txBody>
          <a:bodyPr/>
          <a:lstStyle/>
          <a:p>
            <a:r>
              <a:rPr lang="en-US" dirty="0"/>
              <a:t>Run 1</a:t>
            </a:r>
          </a:p>
        </p:txBody>
      </p:sp>
      <p:sp>
        <p:nvSpPr>
          <p:cNvPr id="5" name="Text Placeholder 4">
            <a:extLst>
              <a:ext uri="{FF2B5EF4-FFF2-40B4-BE49-F238E27FC236}">
                <a16:creationId xmlns:a16="http://schemas.microsoft.com/office/drawing/2014/main" id="{9EA15A55-48CE-45B4-8C78-07B18109FBD7}"/>
              </a:ext>
            </a:extLst>
          </p:cNvPr>
          <p:cNvSpPr>
            <a:spLocks noGrp="1"/>
          </p:cNvSpPr>
          <p:nvPr>
            <p:ph type="body" sz="quarter" idx="3"/>
          </p:nvPr>
        </p:nvSpPr>
        <p:spPr/>
        <p:txBody>
          <a:bodyPr/>
          <a:lstStyle/>
          <a:p>
            <a:r>
              <a:rPr lang="en-US" dirty="0"/>
              <a:t>Run 2</a:t>
            </a:r>
          </a:p>
        </p:txBody>
      </p:sp>
      <p:sp>
        <p:nvSpPr>
          <p:cNvPr id="7" name="Slide Number Placeholder 6">
            <a:extLst>
              <a:ext uri="{FF2B5EF4-FFF2-40B4-BE49-F238E27FC236}">
                <a16:creationId xmlns:a16="http://schemas.microsoft.com/office/drawing/2014/main" id="{D403C5FA-4BC9-4AA0-B071-53519E1CAA2F}"/>
              </a:ext>
            </a:extLst>
          </p:cNvPr>
          <p:cNvSpPr>
            <a:spLocks noGrp="1"/>
          </p:cNvSpPr>
          <p:nvPr>
            <p:ph type="sldNum" sz="quarter" idx="12"/>
          </p:nvPr>
        </p:nvSpPr>
        <p:spPr/>
        <p:txBody>
          <a:bodyPr/>
          <a:lstStyle/>
          <a:p>
            <a:fld id="{D47C6A6E-F6BB-4697-B856-8A66036D8304}" type="slidenum">
              <a:rPr lang="en-US" smtClean="0"/>
              <a:t>20</a:t>
            </a:fld>
            <a:endParaRPr lang="en-US"/>
          </a:p>
        </p:txBody>
      </p:sp>
      <p:pic>
        <p:nvPicPr>
          <p:cNvPr id="8" name="Content Placeholder 5">
            <a:extLst>
              <a:ext uri="{FF2B5EF4-FFF2-40B4-BE49-F238E27FC236}">
                <a16:creationId xmlns:a16="http://schemas.microsoft.com/office/drawing/2014/main" id="{E30627D6-E7F9-4542-973D-91A099B5A19D}"/>
              </a:ext>
            </a:extLst>
          </p:cNvPr>
          <p:cNvPicPr>
            <a:picLocks noGrp="1" noChangeAspect="1"/>
          </p:cNvPicPr>
          <p:nvPr>
            <p:ph sz="half" idx="2"/>
          </p:nvPr>
        </p:nvPicPr>
        <p:blipFill>
          <a:blip r:embed="rId2"/>
          <a:stretch>
            <a:fillRect/>
          </a:stretch>
        </p:blipFill>
        <p:spPr>
          <a:xfrm>
            <a:off x="1083489" y="2826244"/>
            <a:ext cx="4670385" cy="3042249"/>
          </a:xfrm>
          <a:prstGeom prst="rect">
            <a:avLst/>
          </a:prstGeom>
        </p:spPr>
      </p:pic>
      <p:pic>
        <p:nvPicPr>
          <p:cNvPr id="9" name="Content Placeholder 6">
            <a:extLst>
              <a:ext uri="{FF2B5EF4-FFF2-40B4-BE49-F238E27FC236}">
                <a16:creationId xmlns:a16="http://schemas.microsoft.com/office/drawing/2014/main" id="{385F0659-0EBF-4E1E-A794-80053BEFBBFF}"/>
              </a:ext>
            </a:extLst>
          </p:cNvPr>
          <p:cNvPicPr>
            <a:picLocks noGrp="1" noChangeAspect="1"/>
          </p:cNvPicPr>
          <p:nvPr>
            <p:ph sz="quarter" idx="4"/>
          </p:nvPr>
        </p:nvPicPr>
        <p:blipFill>
          <a:blip r:embed="rId3"/>
          <a:stretch>
            <a:fillRect/>
          </a:stretch>
        </p:blipFill>
        <p:spPr>
          <a:xfrm>
            <a:off x="6428601" y="2826244"/>
            <a:ext cx="4670385" cy="3042249"/>
          </a:xfrm>
          <a:prstGeom prst="rect">
            <a:avLst/>
          </a:prstGeom>
        </p:spPr>
      </p:pic>
    </p:spTree>
    <p:extLst>
      <p:ext uri="{BB962C8B-B14F-4D97-AF65-F5344CB8AC3E}">
        <p14:creationId xmlns:p14="http://schemas.microsoft.com/office/powerpoint/2010/main" val="1790968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E4BDB-86B1-4C46-8986-413A090303DB}"/>
              </a:ext>
            </a:extLst>
          </p:cNvPr>
          <p:cNvSpPr>
            <a:spLocks noGrp="1"/>
          </p:cNvSpPr>
          <p:nvPr>
            <p:ph type="title"/>
          </p:nvPr>
        </p:nvSpPr>
        <p:spPr/>
        <p:txBody>
          <a:bodyPr/>
          <a:lstStyle/>
          <a:p>
            <a:r>
              <a:rPr lang="en-US" dirty="0"/>
              <a:t>Validation Maps from Land Change Modeler</a:t>
            </a:r>
          </a:p>
        </p:txBody>
      </p:sp>
      <p:sp>
        <p:nvSpPr>
          <p:cNvPr id="3" name="Text Placeholder 2">
            <a:extLst>
              <a:ext uri="{FF2B5EF4-FFF2-40B4-BE49-F238E27FC236}">
                <a16:creationId xmlns:a16="http://schemas.microsoft.com/office/drawing/2014/main" id="{8BE8A82E-BACC-4596-AAEE-E3EC23A81DC0}"/>
              </a:ext>
            </a:extLst>
          </p:cNvPr>
          <p:cNvSpPr>
            <a:spLocks noGrp="1"/>
          </p:cNvSpPr>
          <p:nvPr>
            <p:ph type="body" idx="1"/>
          </p:nvPr>
        </p:nvSpPr>
        <p:spPr/>
        <p:txBody>
          <a:bodyPr/>
          <a:lstStyle/>
          <a:p>
            <a:r>
              <a:rPr lang="en-US" dirty="0"/>
              <a:t>Run 1</a:t>
            </a:r>
          </a:p>
        </p:txBody>
      </p:sp>
      <p:sp>
        <p:nvSpPr>
          <p:cNvPr id="5" name="Text Placeholder 4">
            <a:extLst>
              <a:ext uri="{FF2B5EF4-FFF2-40B4-BE49-F238E27FC236}">
                <a16:creationId xmlns:a16="http://schemas.microsoft.com/office/drawing/2014/main" id="{8C752046-1D07-45FC-B2E3-9EFD50649289}"/>
              </a:ext>
            </a:extLst>
          </p:cNvPr>
          <p:cNvSpPr>
            <a:spLocks noGrp="1"/>
          </p:cNvSpPr>
          <p:nvPr>
            <p:ph type="body" sz="quarter" idx="3"/>
          </p:nvPr>
        </p:nvSpPr>
        <p:spPr/>
        <p:txBody>
          <a:bodyPr/>
          <a:lstStyle/>
          <a:p>
            <a:r>
              <a:rPr lang="en-US" dirty="0"/>
              <a:t>Run 2</a:t>
            </a:r>
          </a:p>
        </p:txBody>
      </p:sp>
      <p:sp>
        <p:nvSpPr>
          <p:cNvPr id="7" name="Slide Number Placeholder 6">
            <a:extLst>
              <a:ext uri="{FF2B5EF4-FFF2-40B4-BE49-F238E27FC236}">
                <a16:creationId xmlns:a16="http://schemas.microsoft.com/office/drawing/2014/main" id="{A2148564-457B-420A-8632-231AC86F04E6}"/>
              </a:ext>
            </a:extLst>
          </p:cNvPr>
          <p:cNvSpPr>
            <a:spLocks noGrp="1"/>
          </p:cNvSpPr>
          <p:nvPr>
            <p:ph type="sldNum" sz="quarter" idx="12"/>
          </p:nvPr>
        </p:nvSpPr>
        <p:spPr/>
        <p:txBody>
          <a:bodyPr/>
          <a:lstStyle/>
          <a:p>
            <a:fld id="{D47C6A6E-F6BB-4697-B856-8A66036D8304}" type="slidenum">
              <a:rPr lang="en-US" smtClean="0"/>
              <a:t>21</a:t>
            </a:fld>
            <a:endParaRPr lang="en-US"/>
          </a:p>
        </p:txBody>
      </p:sp>
      <p:pic>
        <p:nvPicPr>
          <p:cNvPr id="8" name="Content Placeholder 5">
            <a:extLst>
              <a:ext uri="{FF2B5EF4-FFF2-40B4-BE49-F238E27FC236}">
                <a16:creationId xmlns:a16="http://schemas.microsoft.com/office/drawing/2014/main" id="{C65A56F6-A26B-4CBF-938E-4EFC153A451E}"/>
              </a:ext>
            </a:extLst>
          </p:cNvPr>
          <p:cNvPicPr>
            <a:picLocks noGrp="1" noChangeAspect="1"/>
          </p:cNvPicPr>
          <p:nvPr>
            <p:ph sz="half" idx="2"/>
          </p:nvPr>
        </p:nvPicPr>
        <p:blipFill>
          <a:blip r:embed="rId2"/>
          <a:stretch>
            <a:fillRect/>
          </a:stretch>
        </p:blipFill>
        <p:spPr>
          <a:xfrm>
            <a:off x="1219491" y="2826244"/>
            <a:ext cx="4398380" cy="3042249"/>
          </a:xfrm>
          <a:prstGeom prst="rect">
            <a:avLst/>
          </a:prstGeom>
        </p:spPr>
      </p:pic>
      <p:pic>
        <p:nvPicPr>
          <p:cNvPr id="9" name="Content Placeholder 6">
            <a:extLst>
              <a:ext uri="{FF2B5EF4-FFF2-40B4-BE49-F238E27FC236}">
                <a16:creationId xmlns:a16="http://schemas.microsoft.com/office/drawing/2014/main" id="{CE58E4A7-21DE-47B5-A4CA-C91F35BB6370}"/>
              </a:ext>
            </a:extLst>
          </p:cNvPr>
          <p:cNvPicPr>
            <a:picLocks noGrp="1" noChangeAspect="1"/>
          </p:cNvPicPr>
          <p:nvPr>
            <p:ph sz="quarter" idx="4"/>
          </p:nvPr>
        </p:nvPicPr>
        <p:blipFill>
          <a:blip r:embed="rId3"/>
          <a:stretch>
            <a:fillRect/>
          </a:stretch>
        </p:blipFill>
        <p:spPr>
          <a:xfrm>
            <a:off x="6564604" y="2826244"/>
            <a:ext cx="4398380" cy="3042249"/>
          </a:xfrm>
          <a:prstGeom prst="rect">
            <a:avLst/>
          </a:prstGeom>
        </p:spPr>
      </p:pic>
    </p:spTree>
    <p:extLst>
      <p:ext uri="{BB962C8B-B14F-4D97-AF65-F5344CB8AC3E}">
        <p14:creationId xmlns:p14="http://schemas.microsoft.com/office/powerpoint/2010/main" val="2758949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4 REGRESS</a:t>
            </a:r>
          </a:p>
        </p:txBody>
      </p:sp>
      <p:sp>
        <p:nvSpPr>
          <p:cNvPr id="4" name="Slide Number Placeholder 3"/>
          <p:cNvSpPr>
            <a:spLocks noGrp="1"/>
          </p:cNvSpPr>
          <p:nvPr>
            <p:ph type="sldNum" sz="quarter" idx="12"/>
          </p:nvPr>
        </p:nvSpPr>
        <p:spPr/>
        <p:txBody>
          <a:bodyPr/>
          <a:lstStyle/>
          <a:p>
            <a:fld id="{D47C6A6E-F6BB-4697-B856-8A66036D8304}" type="slidenum">
              <a:rPr lang="en-US" smtClean="0"/>
              <a:t>22</a:t>
            </a:fld>
            <a:endParaRPr lang="en-US"/>
          </a:p>
        </p:txBody>
      </p:sp>
      <p:pic>
        <p:nvPicPr>
          <p:cNvPr id="3" name="Content Placeholder 2">
            <a:extLst>
              <a:ext uri="{FF2B5EF4-FFF2-40B4-BE49-F238E27FC236}">
                <a16:creationId xmlns:a16="http://schemas.microsoft.com/office/drawing/2014/main" id="{C02C3688-205D-4062-97DB-4C7FCF4D3E5A}"/>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18958335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Assignment 4</a:t>
            </a:r>
          </a:p>
        </p:txBody>
      </p:sp>
      <p:sp>
        <p:nvSpPr>
          <p:cNvPr id="4" name="Slide Number Placeholder 3"/>
          <p:cNvSpPr>
            <a:spLocks noGrp="1"/>
          </p:cNvSpPr>
          <p:nvPr>
            <p:ph type="sldNum" sz="quarter" idx="12"/>
          </p:nvPr>
        </p:nvSpPr>
        <p:spPr/>
        <p:txBody>
          <a:bodyPr/>
          <a:lstStyle/>
          <a:p>
            <a:fld id="{D47C6A6E-F6BB-4697-B856-8A66036D8304}" type="slidenum">
              <a:rPr lang="en-US" smtClean="0"/>
              <a:t>23</a:t>
            </a:fld>
            <a:endParaRPr lang="en-US"/>
          </a:p>
        </p:txBody>
      </p:sp>
      <p:pic>
        <p:nvPicPr>
          <p:cNvPr id="3" name="Content Placeholder 2">
            <a:extLst>
              <a:ext uri="{FF2B5EF4-FFF2-40B4-BE49-F238E27FC236}">
                <a16:creationId xmlns:a16="http://schemas.microsoft.com/office/drawing/2014/main" id="{653040DC-609E-4C98-8502-214AFF51D750}"/>
              </a:ext>
            </a:extLst>
          </p:cNvPr>
          <p:cNvPicPr>
            <a:picLocks noGrp="1" noChangeAspect="1"/>
          </p:cNvPicPr>
          <p:nvPr>
            <p:ph idx="1"/>
          </p:nvPr>
        </p:nvPicPr>
        <p:blipFill>
          <a:blip r:embed="rId2"/>
          <a:stretch>
            <a:fillRect/>
          </a:stretch>
        </p:blipFill>
        <p:spPr>
          <a:xfrm>
            <a:off x="661812" y="744538"/>
            <a:ext cx="10868376" cy="6113462"/>
          </a:xfrm>
          <a:prstGeom prst="rect">
            <a:avLst/>
          </a:prstGeom>
        </p:spPr>
      </p:pic>
    </p:spTree>
    <p:extLst>
      <p:ext uri="{BB962C8B-B14F-4D97-AF65-F5344CB8AC3E}">
        <p14:creationId xmlns:p14="http://schemas.microsoft.com/office/powerpoint/2010/main" val="33349780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Largest transition potentials are on which elevations?</a:t>
            </a:r>
          </a:p>
        </p:txBody>
      </p:sp>
      <p:sp>
        <p:nvSpPr>
          <p:cNvPr id="4" name="Slide Number Placeholder 3"/>
          <p:cNvSpPr>
            <a:spLocks noGrp="1"/>
          </p:cNvSpPr>
          <p:nvPr>
            <p:ph type="sldNum" sz="quarter" idx="12"/>
          </p:nvPr>
        </p:nvSpPr>
        <p:spPr/>
        <p:txBody>
          <a:bodyPr/>
          <a:lstStyle/>
          <a:p>
            <a:fld id="{D47C6A6E-F6BB-4697-B856-8A66036D8304}" type="slidenum">
              <a:rPr lang="en-US" smtClean="0"/>
              <a:t>24</a:t>
            </a:fld>
            <a:endParaRPr lang="en-US"/>
          </a:p>
        </p:txBody>
      </p:sp>
      <p:pic>
        <p:nvPicPr>
          <p:cNvPr id="3" name="Content Placeholder 2">
            <a:extLst>
              <a:ext uri="{FF2B5EF4-FFF2-40B4-BE49-F238E27FC236}">
                <a16:creationId xmlns:a16="http://schemas.microsoft.com/office/drawing/2014/main" id="{8FB21976-BE08-4ED0-89CF-4260A43B9B20}"/>
              </a:ext>
            </a:extLst>
          </p:cNvPr>
          <p:cNvPicPr>
            <a:picLocks noGrp="1" noChangeAspect="1"/>
          </p:cNvPicPr>
          <p:nvPr>
            <p:ph idx="1"/>
          </p:nvPr>
        </p:nvPicPr>
        <p:blipFill>
          <a:blip r:embed="rId2"/>
          <a:stretch>
            <a:fillRect/>
          </a:stretch>
        </p:blipFill>
        <p:spPr>
          <a:xfrm>
            <a:off x="398827" y="744639"/>
            <a:ext cx="11140069" cy="5976835"/>
          </a:xfrm>
          <a:prstGeom prst="rect">
            <a:avLst/>
          </a:prstGeom>
        </p:spPr>
      </p:pic>
    </p:spTree>
    <p:extLst>
      <p:ext uri="{BB962C8B-B14F-4D97-AF65-F5344CB8AC3E}">
        <p14:creationId xmlns:p14="http://schemas.microsoft.com/office/powerpoint/2010/main" val="4120904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fontScale="90000"/>
          </a:bodyPr>
          <a:lstStyle/>
          <a:p>
            <a:r>
              <a:rPr lang="en-US" dirty="0"/>
              <a:t>MLP transition potentials versus Geomod suitability values</a:t>
            </a:r>
          </a:p>
        </p:txBody>
      </p:sp>
      <p:sp>
        <p:nvSpPr>
          <p:cNvPr id="4" name="Slide Number Placeholder 3"/>
          <p:cNvSpPr>
            <a:spLocks noGrp="1"/>
          </p:cNvSpPr>
          <p:nvPr>
            <p:ph type="sldNum" sz="quarter" idx="12"/>
          </p:nvPr>
        </p:nvSpPr>
        <p:spPr/>
        <p:txBody>
          <a:bodyPr/>
          <a:lstStyle/>
          <a:p>
            <a:fld id="{D47C6A6E-F6BB-4697-B856-8A66036D8304}" type="slidenum">
              <a:rPr lang="en-US" smtClean="0"/>
              <a:t>25</a:t>
            </a:fld>
            <a:endParaRPr lang="en-US"/>
          </a:p>
        </p:txBody>
      </p:sp>
      <p:pic>
        <p:nvPicPr>
          <p:cNvPr id="3" name="Content Placeholder 2">
            <a:extLst>
              <a:ext uri="{FF2B5EF4-FFF2-40B4-BE49-F238E27FC236}">
                <a16:creationId xmlns:a16="http://schemas.microsoft.com/office/drawing/2014/main" id="{5B4330DD-719E-42D1-88CA-1821D8CF9360}"/>
              </a:ext>
            </a:extLst>
          </p:cNvPr>
          <p:cNvPicPr>
            <a:picLocks noGrp="1" noChangeAspect="1"/>
          </p:cNvPicPr>
          <p:nvPr>
            <p:ph idx="1"/>
          </p:nvPr>
        </p:nvPicPr>
        <p:blipFill>
          <a:blip r:embed="rId2"/>
          <a:stretch>
            <a:fillRect/>
          </a:stretch>
        </p:blipFill>
        <p:spPr>
          <a:xfrm>
            <a:off x="398827" y="744639"/>
            <a:ext cx="11140069" cy="5976835"/>
          </a:xfrm>
          <a:prstGeom prst="rect">
            <a:avLst/>
          </a:prstGeom>
        </p:spPr>
      </p:pic>
    </p:spTree>
    <p:extLst>
      <p:ext uri="{BB962C8B-B14F-4D97-AF65-F5344CB8AC3E}">
        <p14:creationId xmlns:p14="http://schemas.microsoft.com/office/powerpoint/2010/main" val="14853851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a:bodyPr>
          <a:lstStyle/>
          <a:p>
            <a:r>
              <a:rPr lang="en-US" dirty="0"/>
              <a:t>Get familiar with the EXTRACT module</a:t>
            </a:r>
          </a:p>
        </p:txBody>
      </p:sp>
      <p:sp>
        <p:nvSpPr>
          <p:cNvPr id="4" name="Slide Number Placeholder 3"/>
          <p:cNvSpPr>
            <a:spLocks noGrp="1"/>
          </p:cNvSpPr>
          <p:nvPr>
            <p:ph type="sldNum" sz="quarter" idx="12"/>
          </p:nvPr>
        </p:nvSpPr>
        <p:spPr/>
        <p:txBody>
          <a:bodyPr/>
          <a:lstStyle/>
          <a:p>
            <a:fld id="{D47C6A6E-F6BB-4697-B856-8A66036D8304}" type="slidenum">
              <a:rPr lang="en-US" smtClean="0"/>
              <a:t>26</a:t>
            </a:fld>
            <a:endParaRPr lang="en-US"/>
          </a:p>
        </p:txBody>
      </p:sp>
      <p:pic>
        <p:nvPicPr>
          <p:cNvPr id="10" name="Content Placeholder 9">
            <a:extLst>
              <a:ext uri="{FF2B5EF4-FFF2-40B4-BE49-F238E27FC236}">
                <a16:creationId xmlns:a16="http://schemas.microsoft.com/office/drawing/2014/main" id="{F76C6A61-6A8F-4580-A2AE-5392F5DC08C2}"/>
              </a:ext>
            </a:extLst>
          </p:cNvPr>
          <p:cNvPicPr>
            <a:picLocks noGrp="1" noChangeAspect="1"/>
          </p:cNvPicPr>
          <p:nvPr>
            <p:ph idx="1"/>
          </p:nvPr>
        </p:nvPicPr>
        <p:blipFill>
          <a:blip r:embed="rId2"/>
          <a:stretch>
            <a:fillRect/>
          </a:stretch>
        </p:blipFill>
        <p:spPr>
          <a:xfrm>
            <a:off x="306393" y="744640"/>
            <a:ext cx="10625484" cy="5976835"/>
          </a:xfrm>
          <a:prstGeom prst="rect">
            <a:avLst/>
          </a:prstGeom>
        </p:spPr>
      </p:pic>
    </p:spTree>
    <p:extLst>
      <p:ext uri="{BB962C8B-B14F-4D97-AF65-F5344CB8AC3E}">
        <p14:creationId xmlns:p14="http://schemas.microsoft.com/office/powerpoint/2010/main" val="40931465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fontScale="90000"/>
          </a:bodyPr>
          <a:lstStyle/>
          <a:p>
            <a:r>
              <a:rPr lang="en-US" dirty="0"/>
              <a:t>Interpretation of transition potentials requires expertise.</a:t>
            </a:r>
          </a:p>
        </p:txBody>
      </p:sp>
      <p:sp>
        <p:nvSpPr>
          <p:cNvPr id="4" name="Slide Number Placeholder 3"/>
          <p:cNvSpPr>
            <a:spLocks noGrp="1"/>
          </p:cNvSpPr>
          <p:nvPr>
            <p:ph type="sldNum" sz="quarter" idx="12"/>
          </p:nvPr>
        </p:nvSpPr>
        <p:spPr/>
        <p:txBody>
          <a:bodyPr/>
          <a:lstStyle/>
          <a:p>
            <a:fld id="{D47C6A6E-F6BB-4697-B856-8A66036D8304}" type="slidenum">
              <a:rPr lang="en-US" smtClean="0"/>
              <a:t>27</a:t>
            </a:fld>
            <a:endParaRPr lang="en-US"/>
          </a:p>
        </p:txBody>
      </p:sp>
      <p:sp>
        <p:nvSpPr>
          <p:cNvPr id="5" name="Content Placeholder 4">
            <a:extLst>
              <a:ext uri="{FF2B5EF4-FFF2-40B4-BE49-F238E27FC236}">
                <a16:creationId xmlns:a16="http://schemas.microsoft.com/office/drawing/2014/main" id="{E7206D47-6B98-44C7-9A6B-4B9F87EAD940}"/>
              </a:ext>
            </a:extLst>
          </p:cNvPr>
          <p:cNvSpPr>
            <a:spLocks noGrp="1"/>
          </p:cNvSpPr>
          <p:nvPr>
            <p:ph idx="1"/>
          </p:nvPr>
        </p:nvSpPr>
        <p:spPr>
          <a:xfrm>
            <a:off x="0" y="744640"/>
            <a:ext cx="12192000" cy="6113359"/>
          </a:xfrm>
        </p:spPr>
        <p:txBody>
          <a:bodyPr>
            <a:normAutofit/>
          </a:bodyPr>
          <a:lstStyle/>
          <a:p>
            <a:pPr marL="0" indent="0">
              <a:buNone/>
            </a:pPr>
            <a:r>
              <a:rPr lang="en-US" dirty="0"/>
              <a:t>What information did MLP have when it produced those transition potentials?</a:t>
            </a:r>
          </a:p>
          <a:p>
            <a:pPr marL="0" indent="0">
              <a:buNone/>
            </a:pPr>
            <a:endParaRPr lang="en-US" dirty="0">
              <a:solidFill>
                <a:srgbClr val="FF0000"/>
              </a:solidFill>
            </a:endParaRPr>
          </a:p>
          <a:p>
            <a:pPr marL="0" indent="0">
              <a:buNone/>
            </a:pPr>
            <a:endParaRPr lang="en-US" dirty="0"/>
          </a:p>
          <a:p>
            <a:pPr marL="0" indent="0">
              <a:buNone/>
            </a:pPr>
            <a:endParaRPr lang="en-US" dirty="0"/>
          </a:p>
          <a:p>
            <a:pPr marL="0" indent="0">
              <a:buNone/>
            </a:pPr>
            <a:r>
              <a:rPr lang="en-US" dirty="0"/>
              <a:t>Is it possible that the transition potentials are probabilities of future land change?</a:t>
            </a:r>
          </a:p>
          <a:p>
            <a:pPr marL="0" indent="0">
              <a:buNone/>
            </a:pPr>
            <a:endParaRPr lang="en-US" dirty="0">
              <a:solidFill>
                <a:srgbClr val="FF0000"/>
              </a:solidFill>
            </a:endParaRPr>
          </a:p>
          <a:p>
            <a:pPr marL="0" indent="0">
              <a:buNone/>
            </a:pPr>
            <a:r>
              <a:rPr lang="en-US" dirty="0"/>
              <a:t>How does LCM use those transition potentials to allocate the future land change?</a:t>
            </a:r>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475783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44640"/>
          </a:xfrm>
        </p:spPr>
        <p:txBody>
          <a:bodyPr>
            <a:normAutofit fontScale="90000"/>
          </a:bodyPr>
          <a:lstStyle/>
          <a:p>
            <a:r>
              <a:rPr lang="en-US" dirty="0"/>
              <a:t>Interpretation of transition potentials requires expertise.</a:t>
            </a:r>
          </a:p>
        </p:txBody>
      </p:sp>
      <p:sp>
        <p:nvSpPr>
          <p:cNvPr id="4" name="Slide Number Placeholder 3"/>
          <p:cNvSpPr>
            <a:spLocks noGrp="1"/>
          </p:cNvSpPr>
          <p:nvPr>
            <p:ph type="sldNum" sz="quarter" idx="12"/>
          </p:nvPr>
        </p:nvSpPr>
        <p:spPr/>
        <p:txBody>
          <a:bodyPr/>
          <a:lstStyle/>
          <a:p>
            <a:fld id="{D47C6A6E-F6BB-4697-B856-8A66036D8304}" type="slidenum">
              <a:rPr lang="en-US" smtClean="0"/>
              <a:t>28</a:t>
            </a:fld>
            <a:endParaRPr lang="en-US"/>
          </a:p>
        </p:txBody>
      </p:sp>
      <p:sp>
        <p:nvSpPr>
          <p:cNvPr id="5" name="Content Placeholder 4">
            <a:extLst>
              <a:ext uri="{FF2B5EF4-FFF2-40B4-BE49-F238E27FC236}">
                <a16:creationId xmlns:a16="http://schemas.microsoft.com/office/drawing/2014/main" id="{E7206D47-6B98-44C7-9A6B-4B9F87EAD940}"/>
              </a:ext>
            </a:extLst>
          </p:cNvPr>
          <p:cNvSpPr>
            <a:spLocks noGrp="1"/>
          </p:cNvSpPr>
          <p:nvPr>
            <p:ph idx="1"/>
          </p:nvPr>
        </p:nvSpPr>
        <p:spPr>
          <a:xfrm>
            <a:off x="0" y="744640"/>
            <a:ext cx="12192000" cy="6113359"/>
          </a:xfrm>
        </p:spPr>
        <p:txBody>
          <a:bodyPr>
            <a:normAutofit lnSpcReduction="10000"/>
          </a:bodyPr>
          <a:lstStyle/>
          <a:p>
            <a:pPr marL="0" indent="0">
              <a:buNone/>
            </a:pPr>
            <a:r>
              <a:rPr lang="en-US" dirty="0"/>
              <a:t>What information did MLP have when it produced those transition potentials?</a:t>
            </a:r>
          </a:p>
          <a:p>
            <a:pPr marL="0" indent="0">
              <a:buNone/>
            </a:pPr>
            <a:r>
              <a:rPr lang="en-US" dirty="0">
                <a:solidFill>
                  <a:srgbClr val="FF0000"/>
                </a:solidFill>
              </a:rPr>
              <a:t>MLP knew all the pixels of built gain and a random sample of an equal number of non-built persistence during the calibration interval of 1971 to 1985.</a:t>
            </a:r>
          </a:p>
          <a:p>
            <a:pPr marL="0" indent="0">
              <a:buNone/>
            </a:pPr>
            <a:r>
              <a:rPr lang="en-US" dirty="0">
                <a:solidFill>
                  <a:srgbClr val="FF0000"/>
                </a:solidFill>
              </a:rPr>
              <a:t>MLP knew the elevation02 values of the pixels.</a:t>
            </a:r>
          </a:p>
          <a:p>
            <a:pPr marL="0" indent="0">
              <a:buNone/>
            </a:pPr>
            <a:r>
              <a:rPr lang="en-US" dirty="0">
                <a:solidFill>
                  <a:srgbClr val="FF0000"/>
                </a:solidFill>
              </a:rPr>
              <a:t>MLP knew neither the validation year nor then quantities from the Markov matrix.</a:t>
            </a:r>
          </a:p>
          <a:p>
            <a:pPr marL="0" indent="0">
              <a:buNone/>
            </a:pPr>
            <a:r>
              <a:rPr lang="en-US" dirty="0"/>
              <a:t>Is it possible that the transition potentials are probabilities of future land change?</a:t>
            </a:r>
          </a:p>
          <a:p>
            <a:pPr marL="0" indent="0">
              <a:buNone/>
            </a:pPr>
            <a:r>
              <a:rPr lang="en-US" dirty="0">
                <a:solidFill>
                  <a:srgbClr val="FF0000"/>
                </a:solidFill>
              </a:rPr>
              <a:t>Pontius says no because of the answers to the previous question.</a:t>
            </a:r>
          </a:p>
          <a:p>
            <a:pPr marL="0" indent="0">
              <a:buNone/>
            </a:pPr>
            <a:r>
              <a:rPr lang="en-US" dirty="0"/>
              <a:t>How does LCM use those transition potentials to allocate the future land change?</a:t>
            </a:r>
          </a:p>
          <a:p>
            <a:pPr marL="0" indent="0">
              <a:buNone/>
            </a:pPr>
            <a:r>
              <a:rPr lang="en-US" dirty="0">
                <a:solidFill>
                  <a:srgbClr val="FF0000"/>
                </a:solidFill>
              </a:rPr>
              <a:t>LCM uses the rank of transition potentials to dictate the sequence of pixels to simulate change in the same way Geomod uses suitability values.</a:t>
            </a:r>
          </a:p>
          <a:p>
            <a:pPr marL="0" indent="0">
              <a:buNone/>
            </a:pPr>
            <a:r>
              <a:rPr lang="en-US" dirty="0">
                <a:solidFill>
                  <a:srgbClr val="FF0000"/>
                </a:solidFill>
              </a:rPr>
              <a:t>The transition potentials are Vulnerabilities, which measures the relative conditions for change. </a:t>
            </a:r>
          </a:p>
          <a:p>
            <a:pPr marL="0" indent="0">
              <a:buNone/>
            </a:pPr>
            <a:r>
              <a:rPr lang="en-US" dirty="0">
                <a:solidFill>
                  <a:srgbClr val="FF0000"/>
                </a:solidFill>
              </a:rPr>
              <a:t>A transition potential of 0.5 means less than 0.6 and greater than 0.4.</a:t>
            </a:r>
          </a:p>
        </p:txBody>
      </p:sp>
    </p:spTree>
    <p:extLst>
      <p:ext uri="{BB962C8B-B14F-4D97-AF65-F5344CB8AC3E}">
        <p14:creationId xmlns:p14="http://schemas.microsoft.com/office/powerpoint/2010/main" val="2363084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55639"/>
            <a:ext cx="12192001" cy="474611"/>
          </a:xfrm>
        </p:spPr>
        <p:txBody>
          <a:bodyPr>
            <a:noAutofit/>
          </a:bodyPr>
          <a:lstStyle/>
          <a:p>
            <a:r>
              <a:rPr lang="en-US" sz="1200" dirty="0">
                <a:hlinkClick r:id="rId2"/>
              </a:rPr>
              <a:t>https://workforcenow.adp.com/mascsr/default/mdf/recruitment/recruitment.html?cid=9a93435d-91d4-4a65-8a21-2de9187df1dd&amp;ccId=19000101_000001&amp;jobId=495261&amp;lang=en_US</a:t>
            </a:r>
            <a:endParaRPr lang="en-US" sz="1200" dirty="0"/>
          </a:p>
        </p:txBody>
      </p:sp>
      <p:pic>
        <p:nvPicPr>
          <p:cNvPr id="5" name="Content Placeholder 4">
            <a:extLst>
              <a:ext uri="{FF2B5EF4-FFF2-40B4-BE49-F238E27FC236}">
                <a16:creationId xmlns:a16="http://schemas.microsoft.com/office/drawing/2014/main" id="{61C36E78-8862-4591-9E56-77C6EBABA594}"/>
              </a:ext>
            </a:extLst>
          </p:cNvPr>
          <p:cNvPicPr>
            <a:picLocks noGrp="1" noChangeAspect="1"/>
          </p:cNvPicPr>
          <p:nvPr>
            <p:ph idx="1"/>
          </p:nvPr>
        </p:nvPicPr>
        <p:blipFill>
          <a:blip r:embed="rId3"/>
          <a:stretch>
            <a:fillRect/>
          </a:stretch>
        </p:blipFill>
        <p:spPr>
          <a:xfrm>
            <a:off x="770467" y="866775"/>
            <a:ext cx="10651066" cy="5991225"/>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3</a:t>
            </a:fld>
            <a:endParaRPr lang="en-US"/>
          </a:p>
        </p:txBody>
      </p:sp>
    </p:spTree>
    <p:extLst>
      <p:ext uri="{BB962C8B-B14F-4D97-AF65-F5344CB8AC3E}">
        <p14:creationId xmlns:p14="http://schemas.microsoft.com/office/powerpoint/2010/main" val="1464608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47C6A6E-F6BB-4697-B856-8A66036D8304}" type="slidenum">
              <a:rPr lang="en-US" smtClean="0"/>
              <a:t>4</a:t>
            </a:fld>
            <a:endParaRPr lang="en-US"/>
          </a:p>
        </p:txBody>
      </p:sp>
      <p:pic>
        <p:nvPicPr>
          <p:cNvPr id="6" name="Content Placeholder 5">
            <a:extLst>
              <a:ext uri="{FF2B5EF4-FFF2-40B4-BE49-F238E27FC236}">
                <a16:creationId xmlns:a16="http://schemas.microsoft.com/office/drawing/2014/main" id="{527C71F5-0B9E-4105-840D-1EC32BB7EAC5}"/>
              </a:ext>
            </a:extLst>
          </p:cNvPr>
          <p:cNvPicPr>
            <a:picLocks noGrp="1" noChangeAspect="1"/>
          </p:cNvPicPr>
          <p:nvPr>
            <p:ph idx="1"/>
          </p:nvPr>
        </p:nvPicPr>
        <p:blipFill>
          <a:blip r:embed="rId2"/>
          <a:stretch>
            <a:fillRect/>
          </a:stretch>
        </p:blipFill>
        <p:spPr>
          <a:xfrm>
            <a:off x="1689682" y="136525"/>
            <a:ext cx="9065658" cy="6584950"/>
          </a:xfrm>
          <a:prstGeom prst="rect">
            <a:avLst/>
          </a:prstGeom>
        </p:spPr>
      </p:pic>
    </p:spTree>
    <p:extLst>
      <p:ext uri="{BB962C8B-B14F-4D97-AF65-F5344CB8AC3E}">
        <p14:creationId xmlns:p14="http://schemas.microsoft.com/office/powerpoint/2010/main" val="4066534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3C441-0279-4D27-AD84-16D6FC763FA5}"/>
              </a:ext>
            </a:extLst>
          </p:cNvPr>
          <p:cNvSpPr>
            <a:spLocks noGrp="1"/>
          </p:cNvSpPr>
          <p:nvPr>
            <p:ph type="title"/>
          </p:nvPr>
        </p:nvSpPr>
        <p:spPr/>
        <p:txBody>
          <a:bodyPr/>
          <a:lstStyle/>
          <a:p>
            <a:r>
              <a:rPr lang="en-US" dirty="0"/>
              <a:t>Modeling Vocabulary</a:t>
            </a:r>
          </a:p>
        </p:txBody>
      </p:sp>
      <p:sp>
        <p:nvSpPr>
          <p:cNvPr id="3" name="Content Placeholder 2">
            <a:extLst>
              <a:ext uri="{FF2B5EF4-FFF2-40B4-BE49-F238E27FC236}">
                <a16:creationId xmlns:a16="http://schemas.microsoft.com/office/drawing/2014/main" id="{D966D63B-6203-43B9-B74A-1492C263707E}"/>
              </a:ext>
            </a:extLst>
          </p:cNvPr>
          <p:cNvSpPr>
            <a:spLocks noGrp="1"/>
          </p:cNvSpPr>
          <p:nvPr>
            <p:ph idx="1"/>
          </p:nvPr>
        </p:nvSpPr>
        <p:spPr>
          <a:xfrm>
            <a:off x="0" y="1690688"/>
            <a:ext cx="12192000" cy="4592125"/>
          </a:xfrm>
        </p:spPr>
        <p:txBody>
          <a:bodyPr>
            <a:normAutofit/>
          </a:bodyPr>
          <a:lstStyle/>
          <a:p>
            <a:pPr marL="514350" indent="-514350">
              <a:buFont typeface="+mj-lt"/>
              <a:buAutoNum type="arabicPeriod"/>
            </a:pPr>
            <a:r>
              <a:rPr lang="en-US" dirty="0">
                <a:solidFill>
                  <a:srgbClr val="FF0000"/>
                </a:solidFill>
              </a:rPr>
              <a:t>Sensitivity Analysis </a:t>
            </a:r>
            <a:r>
              <a:rPr lang="en-US" dirty="0"/>
              <a:t>is the procedure to measure how the variation in model parameter(s) influences the model output. Modelers use sensitivity analysis to determine the parameters that have relatively more influence on the output compared to the parameters that have relatively less influence on the output. Sensitivity analysis is helpful when the modeler does not know the value(s) to use for the model parameter(s).</a:t>
            </a:r>
          </a:p>
        </p:txBody>
      </p:sp>
      <p:sp>
        <p:nvSpPr>
          <p:cNvPr id="4" name="Slide Number Placeholder 3">
            <a:extLst>
              <a:ext uri="{FF2B5EF4-FFF2-40B4-BE49-F238E27FC236}">
                <a16:creationId xmlns:a16="http://schemas.microsoft.com/office/drawing/2014/main" id="{D6CC45CC-6FA0-463A-B721-47261E48526F}"/>
              </a:ext>
            </a:extLst>
          </p:cNvPr>
          <p:cNvSpPr>
            <a:spLocks noGrp="1"/>
          </p:cNvSpPr>
          <p:nvPr>
            <p:ph type="sldNum" sz="quarter" idx="12"/>
          </p:nvPr>
        </p:nvSpPr>
        <p:spPr/>
        <p:txBody>
          <a:bodyPr/>
          <a:lstStyle/>
          <a:p>
            <a:fld id="{D47C6A6E-F6BB-4697-B856-8A66036D8304}" type="slidenum">
              <a:rPr lang="en-US" smtClean="0"/>
              <a:t>5</a:t>
            </a:fld>
            <a:endParaRPr lang="en-US"/>
          </a:p>
        </p:txBody>
      </p:sp>
    </p:spTree>
    <p:extLst>
      <p:ext uri="{BB962C8B-B14F-4D97-AF65-F5344CB8AC3E}">
        <p14:creationId xmlns:p14="http://schemas.microsoft.com/office/powerpoint/2010/main" val="1682795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43F8AB-0C07-44F6-9995-374DD04CD020}"/>
              </a:ext>
            </a:extLst>
          </p:cNvPr>
          <p:cNvSpPr>
            <a:spLocks noGrp="1"/>
          </p:cNvSpPr>
          <p:nvPr>
            <p:ph idx="1"/>
          </p:nvPr>
        </p:nvSpPr>
        <p:spPr>
          <a:xfrm>
            <a:off x="0" y="0"/>
            <a:ext cx="9496740" cy="1748589"/>
          </a:xfrm>
        </p:spPr>
        <p:txBody>
          <a:bodyPr>
            <a:normAutofit fontScale="92500"/>
          </a:bodyPr>
          <a:lstStyle/>
          <a:p>
            <a:pPr marL="0" indent="0">
              <a:buNone/>
            </a:pPr>
            <a:r>
              <a:rPr lang="en-US" b="1" dirty="0"/>
              <a:t>Run 1– </a:t>
            </a:r>
            <a:r>
              <a:rPr lang="en-US" sz="1600" b="1" dirty="0"/>
              <a:t>For this run we set quantity to equal the validation map of 1999. This means that we are inputting the correct number of pixels that will change between 1985 and 1999, and asking the model to predict </a:t>
            </a:r>
            <a:r>
              <a:rPr lang="en-US" sz="1600" b="1" i="1" dirty="0"/>
              <a:t>where</a:t>
            </a:r>
            <a:r>
              <a:rPr lang="en-US" sz="1600" b="1" dirty="0"/>
              <a:t> the change will take place, </a:t>
            </a:r>
            <a:r>
              <a:rPr lang="en-US" sz="1600" b="1" i="1" dirty="0"/>
              <a:t>which</a:t>
            </a:r>
            <a:r>
              <a:rPr lang="en-US" sz="1600" b="1" dirty="0"/>
              <a:t> pixels will flip from non-built to built. The model only has a single driver image– land use in 1971, so when selecting pixels that are likely to change by 1999, it prioritizes land use types that had the highest built gain intensity between 1971 and 1985. However, the patterns of land use change seem to have changed in the more recent interval, as this method produces only 143 hits out of a total of 2746 pixels that changed (hits plus misses). However, the ratio between false alarms and misses is roughly 1:1 here (2584 vs 2603).</a:t>
            </a:r>
            <a:endParaRPr lang="en-US" dirty="0"/>
          </a:p>
        </p:txBody>
      </p:sp>
      <p:pic>
        <p:nvPicPr>
          <p:cNvPr id="6" name="Picture 5">
            <a:extLst>
              <a:ext uri="{FF2B5EF4-FFF2-40B4-BE49-F238E27FC236}">
                <a16:creationId xmlns:a16="http://schemas.microsoft.com/office/drawing/2014/main" id="{944CC614-D320-4C8D-8B59-F72B526C7E47}"/>
              </a:ext>
            </a:extLst>
          </p:cNvPr>
          <p:cNvPicPr>
            <a:picLocks noChangeAspect="1"/>
          </p:cNvPicPr>
          <p:nvPr/>
        </p:nvPicPr>
        <p:blipFill>
          <a:blip r:embed="rId2"/>
          <a:stretch>
            <a:fillRect/>
          </a:stretch>
        </p:blipFill>
        <p:spPr>
          <a:xfrm>
            <a:off x="5854148" y="1613558"/>
            <a:ext cx="6337851" cy="5244441"/>
          </a:xfrm>
          <a:prstGeom prst="rect">
            <a:avLst/>
          </a:prstGeom>
        </p:spPr>
      </p:pic>
      <p:pic>
        <p:nvPicPr>
          <p:cNvPr id="7" name="Picture 6">
            <a:extLst>
              <a:ext uri="{FF2B5EF4-FFF2-40B4-BE49-F238E27FC236}">
                <a16:creationId xmlns:a16="http://schemas.microsoft.com/office/drawing/2014/main" id="{FAE997B7-058D-49F6-852F-FA97E2791D0B}"/>
              </a:ext>
            </a:extLst>
          </p:cNvPr>
          <p:cNvPicPr>
            <a:picLocks noChangeAspect="1"/>
          </p:cNvPicPr>
          <p:nvPr/>
        </p:nvPicPr>
        <p:blipFill>
          <a:blip r:embed="rId3"/>
          <a:stretch>
            <a:fillRect/>
          </a:stretch>
        </p:blipFill>
        <p:spPr>
          <a:xfrm>
            <a:off x="0" y="1613558"/>
            <a:ext cx="5854147" cy="5274785"/>
          </a:xfrm>
          <a:prstGeom prst="rect">
            <a:avLst/>
          </a:prstGeom>
        </p:spPr>
      </p:pic>
      <p:pic>
        <p:nvPicPr>
          <p:cNvPr id="12" name="Picture 11">
            <a:extLst>
              <a:ext uri="{FF2B5EF4-FFF2-40B4-BE49-F238E27FC236}">
                <a16:creationId xmlns:a16="http://schemas.microsoft.com/office/drawing/2014/main" id="{C5B9497B-94F5-42C0-94B0-3E2423CB3160}"/>
              </a:ext>
            </a:extLst>
          </p:cNvPr>
          <p:cNvPicPr>
            <a:picLocks noChangeAspect="1"/>
          </p:cNvPicPr>
          <p:nvPr/>
        </p:nvPicPr>
        <p:blipFill>
          <a:blip r:embed="rId4"/>
          <a:stretch>
            <a:fillRect/>
          </a:stretch>
        </p:blipFill>
        <p:spPr>
          <a:xfrm>
            <a:off x="9496740" y="0"/>
            <a:ext cx="2695259" cy="1634359"/>
          </a:xfrm>
          <a:prstGeom prst="rect">
            <a:avLst/>
          </a:prstGeom>
        </p:spPr>
      </p:pic>
    </p:spTree>
    <p:extLst>
      <p:ext uri="{BB962C8B-B14F-4D97-AF65-F5344CB8AC3E}">
        <p14:creationId xmlns:p14="http://schemas.microsoft.com/office/powerpoint/2010/main" val="2213118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51729D-28B2-464B-80FB-FA19D4D3EDC8}"/>
              </a:ext>
            </a:extLst>
          </p:cNvPr>
          <p:cNvSpPr>
            <a:spLocks noGrp="1"/>
          </p:cNvSpPr>
          <p:nvPr>
            <p:ph idx="1"/>
          </p:nvPr>
        </p:nvSpPr>
        <p:spPr>
          <a:xfrm>
            <a:off x="0" y="-34724"/>
            <a:ext cx="9400478" cy="1975818"/>
          </a:xfrm>
        </p:spPr>
        <p:txBody>
          <a:bodyPr>
            <a:normAutofit/>
          </a:bodyPr>
          <a:lstStyle/>
          <a:p>
            <a:pPr marL="0" lvl="0" indent="0">
              <a:buNone/>
            </a:pPr>
            <a:r>
              <a:rPr lang="en-US" sz="2600" b="1" dirty="0">
                <a:solidFill>
                  <a:prstClr val="black"/>
                </a:solidFill>
              </a:rPr>
              <a:t>Run 2– </a:t>
            </a:r>
            <a:r>
              <a:rPr lang="en-US" sz="1500" b="1" dirty="0">
                <a:solidFill>
                  <a:prstClr val="black"/>
                </a:solidFill>
              </a:rPr>
              <a:t>For this run we set change quantity to 40456. This is equal to half of the total non-built pixels in 1985, and roughly 15 times the actual number that changed. The model only has a single driver image– land use in 1971, so when selecting pixels that are likely to change by 1999, it prioritizes land use types that had the highest built gain intensity between 1971 and 1985. However, the patterns of land use change seem to have changed in the more recent interval, as, even though the model was able to select 15x more pixels than actually changed, it only hit on 1566 out of a total of 2746 pixels that changed (hits plus misses). The ratio between false alarms and misses is roughly 33:1 here (38889 vs 1180), meaning that the model vastly over predicted. However, if you only looked at the ratio of hits (1566) to misses (1180), you might think that the model did a good job.</a:t>
            </a:r>
            <a:endParaRPr lang="en-US" sz="2600" b="1" dirty="0">
              <a:solidFill>
                <a:prstClr val="black"/>
              </a:solidFill>
            </a:endParaRPr>
          </a:p>
          <a:p>
            <a:endParaRPr lang="en-US" dirty="0"/>
          </a:p>
        </p:txBody>
      </p:sp>
      <p:pic>
        <p:nvPicPr>
          <p:cNvPr id="4" name="Picture 3">
            <a:extLst>
              <a:ext uri="{FF2B5EF4-FFF2-40B4-BE49-F238E27FC236}">
                <a16:creationId xmlns:a16="http://schemas.microsoft.com/office/drawing/2014/main" id="{9502BECD-FECB-4DE9-94B4-C97A788F047F}"/>
              </a:ext>
            </a:extLst>
          </p:cNvPr>
          <p:cNvPicPr>
            <a:picLocks noChangeAspect="1"/>
          </p:cNvPicPr>
          <p:nvPr/>
        </p:nvPicPr>
        <p:blipFill>
          <a:blip r:embed="rId2"/>
          <a:stretch>
            <a:fillRect/>
          </a:stretch>
        </p:blipFill>
        <p:spPr>
          <a:xfrm>
            <a:off x="5802356" y="1941094"/>
            <a:ext cx="6389643" cy="4978178"/>
          </a:xfrm>
          <a:prstGeom prst="rect">
            <a:avLst/>
          </a:prstGeom>
        </p:spPr>
      </p:pic>
      <p:pic>
        <p:nvPicPr>
          <p:cNvPr id="6" name="Picture 5">
            <a:extLst>
              <a:ext uri="{FF2B5EF4-FFF2-40B4-BE49-F238E27FC236}">
                <a16:creationId xmlns:a16="http://schemas.microsoft.com/office/drawing/2014/main" id="{3ECBE6D6-FCB6-4D1F-9A71-D25F4C7925EE}"/>
              </a:ext>
            </a:extLst>
          </p:cNvPr>
          <p:cNvPicPr>
            <a:picLocks noChangeAspect="1"/>
          </p:cNvPicPr>
          <p:nvPr/>
        </p:nvPicPr>
        <p:blipFill>
          <a:blip r:embed="rId3"/>
          <a:stretch>
            <a:fillRect/>
          </a:stretch>
        </p:blipFill>
        <p:spPr>
          <a:xfrm>
            <a:off x="0" y="1941094"/>
            <a:ext cx="5802356" cy="4916906"/>
          </a:xfrm>
          <a:prstGeom prst="rect">
            <a:avLst/>
          </a:prstGeom>
        </p:spPr>
      </p:pic>
      <p:pic>
        <p:nvPicPr>
          <p:cNvPr id="7" name="Picture 6">
            <a:extLst>
              <a:ext uri="{FF2B5EF4-FFF2-40B4-BE49-F238E27FC236}">
                <a16:creationId xmlns:a16="http://schemas.microsoft.com/office/drawing/2014/main" id="{1E061837-A906-4A03-930F-7DE8F161723E}"/>
              </a:ext>
            </a:extLst>
          </p:cNvPr>
          <p:cNvPicPr>
            <a:picLocks noChangeAspect="1"/>
          </p:cNvPicPr>
          <p:nvPr/>
        </p:nvPicPr>
        <p:blipFill>
          <a:blip r:embed="rId4"/>
          <a:stretch>
            <a:fillRect/>
          </a:stretch>
        </p:blipFill>
        <p:spPr>
          <a:xfrm>
            <a:off x="9299749" y="-34724"/>
            <a:ext cx="2892250" cy="1749159"/>
          </a:xfrm>
          <a:prstGeom prst="rect">
            <a:avLst/>
          </a:prstGeom>
        </p:spPr>
      </p:pic>
    </p:spTree>
    <p:extLst>
      <p:ext uri="{BB962C8B-B14F-4D97-AF65-F5344CB8AC3E}">
        <p14:creationId xmlns:p14="http://schemas.microsoft.com/office/powerpoint/2010/main" val="2713630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a:extLst>
              <a:ext uri="{FF2B5EF4-FFF2-40B4-BE49-F238E27FC236}">
                <a16:creationId xmlns:a16="http://schemas.microsoft.com/office/drawing/2014/main" id="{2B5FC80B-FF17-4C04-9357-6C4A3326DA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5505" y="1624590"/>
            <a:ext cx="6627136" cy="5233410"/>
          </a:xfrm>
          <a:prstGeom prst="rect">
            <a:avLst/>
          </a:prstGeom>
        </p:spPr>
      </p:pic>
      <p:sp>
        <p:nvSpPr>
          <p:cNvPr id="3" name="Content Placeholder 2">
            <a:extLst>
              <a:ext uri="{FF2B5EF4-FFF2-40B4-BE49-F238E27FC236}">
                <a16:creationId xmlns:a16="http://schemas.microsoft.com/office/drawing/2014/main" id="{7A3781EB-B278-467C-A9E5-7997C0BDAD2A}"/>
              </a:ext>
            </a:extLst>
          </p:cNvPr>
          <p:cNvSpPr>
            <a:spLocks noGrp="1"/>
          </p:cNvSpPr>
          <p:nvPr>
            <p:ph idx="1"/>
          </p:nvPr>
        </p:nvSpPr>
        <p:spPr>
          <a:xfrm>
            <a:off x="0" y="0"/>
            <a:ext cx="12192000" cy="2242398"/>
          </a:xfrm>
        </p:spPr>
        <p:txBody>
          <a:bodyPr>
            <a:normAutofit fontScale="70000" lnSpcReduction="20000"/>
          </a:bodyPr>
          <a:lstStyle/>
          <a:p>
            <a:pPr marL="0" indent="0">
              <a:buNone/>
            </a:pPr>
            <a:r>
              <a:rPr lang="en-US" b="1" dirty="0"/>
              <a:t>TOC Curve Explanation- </a:t>
            </a:r>
            <a:r>
              <a:rPr lang="en-US" sz="1800" b="1" dirty="0"/>
              <a:t>The TOC graph below displays the gain intensity of each land cover type from 1971 that contributes to the 2746 pixels that changed from non-built to built from 1985 to 1999, as it relates to a theoretic run of </a:t>
            </a:r>
            <a:r>
              <a:rPr lang="en-US" sz="1800" b="1" dirty="0" err="1"/>
              <a:t>geomod</a:t>
            </a:r>
            <a:r>
              <a:rPr lang="en-US" sz="1800" b="1" dirty="0"/>
              <a:t>. The x axis represents the total number of pixels that were predicted to change– hits plus misses. In this case, the model is performing prediction on every non-built pixel in the baseline image. This will not usually be the case.  </a:t>
            </a:r>
          </a:p>
          <a:p>
            <a:pPr marL="0" indent="0">
              <a:buNone/>
            </a:pPr>
            <a:r>
              <a:rPr lang="en-US" sz="1800" b="1" dirty="0"/>
              <a:t>Each triangle along the blue line represents the threshold for a given land cover. They are ordered from left to right by gain intensity based on the 1971 land cover image, which was the sole driver for our </a:t>
            </a:r>
            <a:r>
              <a:rPr lang="en-US" sz="1800" b="1" dirty="0" err="1"/>
              <a:t>Geomod</a:t>
            </a:r>
            <a:r>
              <a:rPr lang="en-US" sz="1800" b="1" dirty="0"/>
              <a:t> runs. These intensities are listed in the LUB file below. The most important thing to observe is the slope of each line as it approaches each triangle. This indicates the built gain intensity for each starting land type. A steeper slope indicates that a higher percentage of pixels from that landcover type changed from non-built to built. </a:t>
            </a:r>
          </a:p>
          <a:p>
            <a:pPr marL="0" indent="0">
              <a:buNone/>
            </a:pPr>
            <a:r>
              <a:rPr lang="en-US" sz="1800" b="1" dirty="0"/>
              <a:t>For example– the largest segment of blue line represents forest, comprising 55122 pixels. It rises at a slightly greater rate than the uniform slope, indicating that it is targeted at a higher rate than the overall rate of land change for all land cover types. It is interesting to note that the segment above it, representing gain intensity on cropland, is steeper than the segment below it. This shows that the land cover types were not targeted at the same rate across different temporal frames, </a:t>
            </a:r>
            <a:r>
              <a:rPr lang="en-US" sz="1800" b="1" dirty="0" err="1"/>
              <a:t>ie</a:t>
            </a:r>
            <a:r>
              <a:rPr lang="en-US" sz="1800" b="1" dirty="0"/>
              <a:t> </a:t>
            </a:r>
            <a:r>
              <a:rPr lang="en-US" sz="1800" b="1" i="1" dirty="0"/>
              <a:t>non-stationarity</a:t>
            </a:r>
            <a:r>
              <a:rPr lang="en-US" sz="1800" b="1" dirty="0"/>
              <a:t>. As it traverses the last couple triangles, the line flattens considerably, showing that the last two categories are targeted at very low rates, and account for little of the overall change. When the curve reaches the final triangle, at the upper right corner of the map, it has accounted for every pixel hit, and all the expository power of each land cover type. </a:t>
            </a:r>
            <a:endParaRPr lang="en-US" sz="1600" dirty="0"/>
          </a:p>
        </p:txBody>
      </p:sp>
      <p:pic>
        <p:nvPicPr>
          <p:cNvPr id="9" name="Picture 8">
            <a:extLst>
              <a:ext uri="{FF2B5EF4-FFF2-40B4-BE49-F238E27FC236}">
                <a16:creationId xmlns:a16="http://schemas.microsoft.com/office/drawing/2014/main" id="{4C1865C8-08BA-42DC-97E7-EE0D1718BBC6}"/>
              </a:ext>
            </a:extLst>
          </p:cNvPr>
          <p:cNvPicPr>
            <a:picLocks noChangeAspect="1"/>
          </p:cNvPicPr>
          <p:nvPr/>
        </p:nvPicPr>
        <p:blipFill>
          <a:blip r:embed="rId3"/>
          <a:stretch>
            <a:fillRect/>
          </a:stretch>
        </p:blipFill>
        <p:spPr>
          <a:xfrm>
            <a:off x="329359" y="2109457"/>
            <a:ext cx="2622070" cy="4711422"/>
          </a:xfrm>
          <a:prstGeom prst="rect">
            <a:avLst/>
          </a:prstGeom>
        </p:spPr>
      </p:pic>
      <p:pic>
        <p:nvPicPr>
          <p:cNvPr id="5" name="Picture 4">
            <a:extLst>
              <a:ext uri="{FF2B5EF4-FFF2-40B4-BE49-F238E27FC236}">
                <a16:creationId xmlns:a16="http://schemas.microsoft.com/office/drawing/2014/main" id="{18CCE633-C8A9-5652-453F-EA85D2021F34}"/>
              </a:ext>
            </a:extLst>
          </p:cNvPr>
          <p:cNvPicPr>
            <a:picLocks noChangeAspect="1"/>
          </p:cNvPicPr>
          <p:nvPr/>
        </p:nvPicPr>
        <p:blipFill>
          <a:blip r:embed="rId4"/>
          <a:stretch>
            <a:fillRect/>
          </a:stretch>
        </p:blipFill>
        <p:spPr>
          <a:xfrm>
            <a:off x="3578685" y="2242398"/>
            <a:ext cx="1609950" cy="4248743"/>
          </a:xfrm>
          <a:prstGeom prst="rect">
            <a:avLst/>
          </a:prstGeom>
        </p:spPr>
      </p:pic>
    </p:spTree>
    <p:extLst>
      <p:ext uri="{BB962C8B-B14F-4D97-AF65-F5344CB8AC3E}">
        <p14:creationId xmlns:p14="http://schemas.microsoft.com/office/powerpoint/2010/main" val="150868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AC6709-57DD-4596-8FC5-28575F454095}"/>
              </a:ext>
            </a:extLst>
          </p:cNvPr>
          <p:cNvPicPr>
            <a:picLocks noChangeAspect="1"/>
          </p:cNvPicPr>
          <p:nvPr/>
        </p:nvPicPr>
        <p:blipFill>
          <a:blip r:embed="rId2"/>
          <a:stretch>
            <a:fillRect/>
          </a:stretch>
        </p:blipFill>
        <p:spPr>
          <a:xfrm>
            <a:off x="6528619" y="0"/>
            <a:ext cx="5663381" cy="4349791"/>
          </a:xfrm>
          <a:prstGeom prst="rect">
            <a:avLst/>
          </a:prstGeom>
        </p:spPr>
      </p:pic>
      <p:pic>
        <p:nvPicPr>
          <p:cNvPr id="3" name="Picture 2">
            <a:extLst>
              <a:ext uri="{FF2B5EF4-FFF2-40B4-BE49-F238E27FC236}">
                <a16:creationId xmlns:a16="http://schemas.microsoft.com/office/drawing/2014/main" id="{6A1F7D36-5EF8-4106-8B6F-9D9CC309CAB4}"/>
              </a:ext>
            </a:extLst>
          </p:cNvPr>
          <p:cNvPicPr>
            <a:picLocks noChangeAspect="1"/>
          </p:cNvPicPr>
          <p:nvPr/>
        </p:nvPicPr>
        <p:blipFill>
          <a:blip r:embed="rId3"/>
          <a:stretch>
            <a:fillRect/>
          </a:stretch>
        </p:blipFill>
        <p:spPr>
          <a:xfrm>
            <a:off x="125845" y="0"/>
            <a:ext cx="5592588" cy="4349791"/>
          </a:xfrm>
          <a:prstGeom prst="rect">
            <a:avLst/>
          </a:prstGeom>
        </p:spPr>
      </p:pic>
      <p:graphicFrame>
        <p:nvGraphicFramePr>
          <p:cNvPr id="5" name="Table 4">
            <a:extLst>
              <a:ext uri="{FF2B5EF4-FFF2-40B4-BE49-F238E27FC236}">
                <a16:creationId xmlns:a16="http://schemas.microsoft.com/office/drawing/2014/main" id="{718F73F0-FC6C-42C5-A49A-D0076FD8D999}"/>
              </a:ext>
            </a:extLst>
          </p:cNvPr>
          <p:cNvGraphicFramePr>
            <a:graphicFrameLocks noGrp="1"/>
          </p:cNvGraphicFramePr>
          <p:nvPr>
            <p:extLst/>
          </p:nvPr>
        </p:nvGraphicFramePr>
        <p:xfrm>
          <a:off x="6254299" y="4649873"/>
          <a:ext cx="5360553" cy="1872944"/>
        </p:xfrm>
        <a:graphic>
          <a:graphicData uri="http://schemas.openxmlformats.org/drawingml/2006/table">
            <a:tbl>
              <a:tblPr/>
              <a:tblGrid>
                <a:gridCol w="1786851">
                  <a:extLst>
                    <a:ext uri="{9D8B030D-6E8A-4147-A177-3AD203B41FA5}">
                      <a16:colId xmlns:a16="http://schemas.microsoft.com/office/drawing/2014/main" val="2608789615"/>
                    </a:ext>
                  </a:extLst>
                </a:gridCol>
                <a:gridCol w="1786851">
                  <a:extLst>
                    <a:ext uri="{9D8B030D-6E8A-4147-A177-3AD203B41FA5}">
                      <a16:colId xmlns:a16="http://schemas.microsoft.com/office/drawing/2014/main" val="1548762089"/>
                    </a:ext>
                  </a:extLst>
                </a:gridCol>
                <a:gridCol w="1786851">
                  <a:extLst>
                    <a:ext uri="{9D8B030D-6E8A-4147-A177-3AD203B41FA5}">
                      <a16:colId xmlns:a16="http://schemas.microsoft.com/office/drawing/2014/main" val="175368917"/>
                    </a:ext>
                  </a:extLst>
                </a:gridCol>
              </a:tblGrid>
              <a:tr h="234118">
                <a:tc>
                  <a:txBody>
                    <a:bodyPr/>
                    <a:lstStyle/>
                    <a:p>
                      <a:pPr algn="l"/>
                      <a:r>
                        <a:rPr lang="en-US" sz="1100" i="1" dirty="0">
                          <a:effectLst/>
                          <a:latin typeface="+mj-lt"/>
                        </a:rPr>
                        <a:t>Category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dirty="0">
                          <a:effectLst/>
                          <a:latin typeface="+mj-lt"/>
                        </a:rPr>
                        <a:t>Cells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dirty="0">
                          <a:effectLst/>
                          <a:latin typeface="+mj-lt"/>
                        </a:rPr>
                        <a:t>Legend </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3344252765"/>
                  </a:ext>
                </a:extLst>
              </a:tr>
              <a:tr h="234118">
                <a:tc>
                  <a:txBody>
                    <a:bodyPr/>
                    <a:lstStyle/>
                    <a:p>
                      <a:pPr algn="l"/>
                      <a:r>
                        <a:rPr lang="en-US" sz="1100" i="1">
                          <a:effectLst/>
                          <a:latin typeface="+mj-lt"/>
                        </a:rPr>
                        <a:t>0</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a:effectLst/>
                          <a:latin typeface="+mj-lt"/>
                        </a:rPr>
                        <a:t>158954</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tc>
                  <a:txBody>
                    <a:bodyPr/>
                    <a:lstStyle/>
                    <a:p>
                      <a:pPr algn="l"/>
                      <a:r>
                        <a:rPr lang="en-US" sz="1100" i="1">
                          <a:effectLst/>
                          <a:latin typeface="+mj-lt"/>
                        </a:rPr>
                        <a:t>0 | 0 | 0 Mask</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tcPr>
                </a:tc>
                <a:extLst>
                  <a:ext uri="{0D108BD9-81ED-4DB2-BD59-A6C34878D82A}">
                    <a16:rowId xmlns:a16="http://schemas.microsoft.com/office/drawing/2014/main" val="1964368758"/>
                  </a:ext>
                </a:extLst>
              </a:tr>
              <a:tr h="234118">
                <a:tc>
                  <a:txBody>
                    <a:bodyPr/>
                    <a:lstStyle/>
                    <a:p>
                      <a:pPr algn="l"/>
                      <a:r>
                        <a:rPr lang="en-US" sz="1100" i="1" dirty="0">
                          <a:solidFill>
                            <a:schemeClr val="bg1"/>
                          </a:solidFill>
                          <a:effectLst/>
                          <a:latin typeface="+mj-lt"/>
                        </a:rPr>
                        <a:t>1</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tc>
                  <a:txBody>
                    <a:bodyPr/>
                    <a:lstStyle/>
                    <a:p>
                      <a:pPr algn="l"/>
                      <a:r>
                        <a:rPr lang="en-US" sz="1100" i="1" dirty="0">
                          <a:solidFill>
                            <a:schemeClr val="bg1"/>
                          </a:solidFill>
                          <a:effectLst/>
                          <a:latin typeface="+mj-lt"/>
                        </a:rPr>
                        <a:t>75581</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tc>
                  <a:txBody>
                    <a:bodyPr/>
                    <a:lstStyle/>
                    <a:p>
                      <a:pPr algn="l"/>
                      <a:r>
                        <a:rPr lang="en-US" sz="1100" i="1" dirty="0">
                          <a:solidFill>
                            <a:schemeClr val="bg1"/>
                          </a:solidFill>
                          <a:effectLst/>
                          <a:latin typeface="+mj-lt"/>
                        </a:rPr>
                        <a:t>1 | 1 | 1 Correct Rejections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400040"/>
                    </a:solidFill>
                  </a:tcPr>
                </a:tc>
                <a:extLst>
                  <a:ext uri="{0D108BD9-81ED-4DB2-BD59-A6C34878D82A}">
                    <a16:rowId xmlns:a16="http://schemas.microsoft.com/office/drawing/2014/main" val="3565457798"/>
                  </a:ext>
                </a:extLst>
              </a:tr>
              <a:tr h="234118">
                <a:tc>
                  <a:txBody>
                    <a:bodyPr/>
                    <a:lstStyle/>
                    <a:p>
                      <a:pPr algn="l"/>
                      <a:r>
                        <a:rPr lang="en-US" sz="1100" i="1" dirty="0">
                          <a:effectLst/>
                          <a:latin typeface="+mj-lt"/>
                        </a:rPr>
                        <a:t>2</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tc>
                  <a:txBody>
                    <a:bodyPr/>
                    <a:lstStyle/>
                    <a:p>
                      <a:pPr algn="l"/>
                      <a:r>
                        <a:rPr lang="en-US" sz="1100" i="1" dirty="0">
                          <a:effectLst/>
                          <a:latin typeface="+mj-lt"/>
                        </a:rPr>
                        <a:t>2584</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tc>
                  <a:txBody>
                    <a:bodyPr/>
                    <a:lstStyle/>
                    <a:p>
                      <a:pPr algn="l"/>
                      <a:r>
                        <a:rPr lang="en-US" sz="1100" i="1" dirty="0">
                          <a:effectLst/>
                          <a:latin typeface="+mj-lt"/>
                        </a:rPr>
                        <a:t>1 | 2 | 1 False Alarms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2BC8D5"/>
                    </a:solidFill>
                  </a:tcPr>
                </a:tc>
                <a:extLst>
                  <a:ext uri="{0D108BD9-81ED-4DB2-BD59-A6C34878D82A}">
                    <a16:rowId xmlns:a16="http://schemas.microsoft.com/office/drawing/2014/main" val="546526808"/>
                  </a:ext>
                </a:extLst>
              </a:tr>
              <a:tr h="234118">
                <a:tc>
                  <a:txBody>
                    <a:bodyPr/>
                    <a:lstStyle/>
                    <a:p>
                      <a:pPr algn="l"/>
                      <a:r>
                        <a:rPr lang="en-US" sz="1100" i="1" dirty="0">
                          <a:effectLst/>
                          <a:latin typeface="+mj-lt"/>
                        </a:rPr>
                        <a:t>3</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tc>
                  <a:txBody>
                    <a:bodyPr/>
                    <a:lstStyle/>
                    <a:p>
                      <a:pPr algn="l"/>
                      <a:r>
                        <a:rPr lang="en-US" sz="1100" i="1" dirty="0">
                          <a:effectLst/>
                          <a:latin typeface="+mj-lt"/>
                        </a:rPr>
                        <a:t>19</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tc>
                  <a:txBody>
                    <a:bodyPr/>
                    <a:lstStyle/>
                    <a:p>
                      <a:pPr algn="l"/>
                      <a:r>
                        <a:rPr lang="en-US" sz="1100" i="1" dirty="0">
                          <a:effectLst/>
                          <a:latin typeface="+mj-lt"/>
                        </a:rPr>
                        <a:t>2 | 2 | 1 Actual Built Loss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A6AC53"/>
                    </a:solidFill>
                  </a:tcPr>
                </a:tc>
                <a:extLst>
                  <a:ext uri="{0D108BD9-81ED-4DB2-BD59-A6C34878D82A}">
                    <a16:rowId xmlns:a16="http://schemas.microsoft.com/office/drawing/2014/main" val="2765586744"/>
                  </a:ext>
                </a:extLst>
              </a:tr>
              <a:tr h="234118">
                <a:tc>
                  <a:txBody>
                    <a:bodyPr/>
                    <a:lstStyle/>
                    <a:p>
                      <a:pPr algn="l"/>
                      <a:r>
                        <a:rPr lang="en-US" sz="1100" i="1" dirty="0">
                          <a:solidFill>
                            <a:schemeClr val="bg1"/>
                          </a:solidFill>
                          <a:effectLst/>
                          <a:latin typeface="+mj-lt"/>
                        </a:rPr>
                        <a:t>4</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tc>
                  <a:txBody>
                    <a:bodyPr/>
                    <a:lstStyle/>
                    <a:p>
                      <a:pPr algn="l"/>
                      <a:r>
                        <a:rPr lang="en-US" sz="1100" i="1" dirty="0">
                          <a:solidFill>
                            <a:schemeClr val="bg1"/>
                          </a:solidFill>
                          <a:effectLst/>
                          <a:latin typeface="+mj-lt"/>
                        </a:rPr>
                        <a:t>2603</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tc>
                  <a:txBody>
                    <a:bodyPr/>
                    <a:lstStyle/>
                    <a:p>
                      <a:pPr algn="l"/>
                      <a:r>
                        <a:rPr lang="en-US" sz="1100" i="1" dirty="0">
                          <a:solidFill>
                            <a:schemeClr val="bg1"/>
                          </a:solidFill>
                          <a:effectLst/>
                          <a:latin typeface="+mj-lt"/>
                        </a:rPr>
                        <a:t>1 | 1 | 2 Misses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005FFB"/>
                    </a:solidFill>
                  </a:tcPr>
                </a:tc>
                <a:extLst>
                  <a:ext uri="{0D108BD9-81ED-4DB2-BD59-A6C34878D82A}">
                    <a16:rowId xmlns:a16="http://schemas.microsoft.com/office/drawing/2014/main" val="1981405333"/>
                  </a:ext>
                </a:extLst>
              </a:tr>
              <a:tr h="234118">
                <a:tc>
                  <a:txBody>
                    <a:bodyPr/>
                    <a:lstStyle/>
                    <a:p>
                      <a:pPr algn="l"/>
                      <a:r>
                        <a:rPr lang="en-US" sz="1100" i="1" dirty="0">
                          <a:effectLst/>
                          <a:latin typeface="+mj-lt"/>
                        </a:rPr>
                        <a:t>5</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tc>
                  <a:txBody>
                    <a:bodyPr/>
                    <a:lstStyle/>
                    <a:p>
                      <a:pPr algn="l"/>
                      <a:r>
                        <a:rPr lang="en-US" sz="1100" i="1" dirty="0">
                          <a:effectLst/>
                          <a:latin typeface="+mj-lt"/>
                        </a:rPr>
                        <a:t>143</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tc>
                  <a:txBody>
                    <a:bodyPr/>
                    <a:lstStyle/>
                    <a:p>
                      <a:pPr algn="l"/>
                      <a:r>
                        <a:rPr lang="en-US" sz="1100" i="1" dirty="0">
                          <a:effectLst/>
                          <a:latin typeface="+mj-lt"/>
                        </a:rPr>
                        <a:t>1 | 2 | 2 Hits</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00"/>
                    </a:solidFill>
                  </a:tcPr>
                </a:tc>
                <a:extLst>
                  <a:ext uri="{0D108BD9-81ED-4DB2-BD59-A6C34878D82A}">
                    <a16:rowId xmlns:a16="http://schemas.microsoft.com/office/drawing/2014/main" val="273630879"/>
                  </a:ext>
                </a:extLst>
              </a:tr>
              <a:tr h="234118">
                <a:tc>
                  <a:txBody>
                    <a:bodyPr/>
                    <a:lstStyle/>
                    <a:p>
                      <a:pPr algn="l"/>
                      <a:r>
                        <a:rPr lang="en-US" sz="1100" i="1" dirty="0">
                          <a:solidFill>
                            <a:schemeClr val="bg1"/>
                          </a:solidFill>
                          <a:effectLst/>
                          <a:latin typeface="+mj-lt"/>
                        </a:rPr>
                        <a:t>6</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tc>
                  <a:txBody>
                    <a:bodyPr/>
                    <a:lstStyle/>
                    <a:p>
                      <a:pPr algn="l"/>
                      <a:r>
                        <a:rPr lang="en-US" sz="1100" i="1" dirty="0">
                          <a:solidFill>
                            <a:schemeClr val="bg1"/>
                          </a:solidFill>
                          <a:effectLst/>
                          <a:latin typeface="+mj-lt"/>
                        </a:rPr>
                        <a:t>22260</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tc>
                  <a:txBody>
                    <a:bodyPr/>
                    <a:lstStyle/>
                    <a:p>
                      <a:pPr algn="l"/>
                      <a:r>
                        <a:rPr lang="en-US" sz="1100" i="1" dirty="0">
                          <a:solidFill>
                            <a:schemeClr val="bg1"/>
                          </a:solidFill>
                          <a:effectLst/>
                          <a:latin typeface="+mj-lt"/>
                        </a:rPr>
                        <a:t>2 | 2 | 2 Built at 1985</a:t>
                      </a:r>
                    </a:p>
                  </a:txBody>
                  <a:tcPr marL="61325" marR="61325" marT="30662" marB="30662"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840084"/>
                    </a:solidFill>
                  </a:tcPr>
                </a:tc>
                <a:extLst>
                  <a:ext uri="{0D108BD9-81ED-4DB2-BD59-A6C34878D82A}">
                    <a16:rowId xmlns:a16="http://schemas.microsoft.com/office/drawing/2014/main" val="236373379"/>
                  </a:ext>
                </a:extLst>
              </a:tr>
            </a:tbl>
          </a:graphicData>
        </a:graphic>
      </p:graphicFrame>
      <p:sp>
        <p:nvSpPr>
          <p:cNvPr id="10" name="Rectangle 1">
            <a:extLst>
              <a:ext uri="{FF2B5EF4-FFF2-40B4-BE49-F238E27FC236}">
                <a16:creationId xmlns:a16="http://schemas.microsoft.com/office/drawing/2014/main" id="{1FDC7603-E73E-4D7F-833F-7AEB90407B3C}"/>
              </a:ext>
            </a:extLst>
          </p:cNvPr>
          <p:cNvSpPr>
            <a:spLocks noChangeArrowheads="1"/>
          </p:cNvSpPr>
          <p:nvPr/>
        </p:nvSpPr>
        <p:spPr bwMode="auto">
          <a:xfrm>
            <a:off x="7274790" y="4265153"/>
            <a:ext cx="3095491"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100" b="1" i="1" dirty="0">
                <a:latin typeface="+mj-lt"/>
              </a:rPr>
              <a:t>Pixel Count by Category from the Validation Map (Run 1)</a:t>
            </a:r>
            <a:endParaRPr kumimoji="0" lang="en-US" altLang="en-US" sz="1100" b="1" i="1"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dirty="0">
                <a:ln>
                  <a:noFill/>
                </a:ln>
                <a:solidFill>
                  <a:schemeClr val="tx1"/>
                </a:solidFill>
                <a:effectLst/>
                <a:latin typeface="Arial" panose="020B0604020202020204" pitchFamily="34" charset="0"/>
              </a:rPr>
            </a:b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6" name="Title 5">
            <a:extLst>
              <a:ext uri="{FF2B5EF4-FFF2-40B4-BE49-F238E27FC236}">
                <a16:creationId xmlns:a16="http://schemas.microsoft.com/office/drawing/2014/main" id="{C7E6887A-A5B9-49E3-8B45-D25DA9C8DE6E}"/>
              </a:ext>
            </a:extLst>
          </p:cNvPr>
          <p:cNvSpPr>
            <a:spLocks noGrp="1"/>
          </p:cNvSpPr>
          <p:nvPr>
            <p:ph type="title"/>
          </p:nvPr>
        </p:nvSpPr>
        <p:spPr>
          <a:xfrm>
            <a:off x="5105624" y="0"/>
            <a:ext cx="1422995" cy="964141"/>
          </a:xfrm>
          <a:solidFill>
            <a:schemeClr val="bg1"/>
          </a:solidFill>
        </p:spPr>
        <p:txBody>
          <a:bodyPr>
            <a:normAutofit/>
          </a:bodyPr>
          <a:lstStyle/>
          <a:p>
            <a:pPr algn="ctr"/>
            <a:r>
              <a:rPr lang="en-US" sz="3000" dirty="0"/>
              <a:t>Run 1</a:t>
            </a:r>
          </a:p>
        </p:txBody>
      </p:sp>
      <p:cxnSp>
        <p:nvCxnSpPr>
          <p:cNvPr id="12" name="Straight Connector 11">
            <a:extLst>
              <a:ext uri="{FF2B5EF4-FFF2-40B4-BE49-F238E27FC236}">
                <a16:creationId xmlns:a16="http://schemas.microsoft.com/office/drawing/2014/main" id="{CC2F4E28-D41C-42A8-86F4-792CFD5F64C8}"/>
              </a:ext>
            </a:extLst>
          </p:cNvPr>
          <p:cNvCxnSpPr>
            <a:cxnSpLocks/>
          </p:cNvCxnSpPr>
          <p:nvPr/>
        </p:nvCxnSpPr>
        <p:spPr>
          <a:xfrm>
            <a:off x="125845" y="4289367"/>
            <a:ext cx="5904374"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ABA1CDF1-3E26-4030-B3C3-7DD95C48359B}"/>
              </a:ext>
            </a:extLst>
          </p:cNvPr>
          <p:cNvCxnSpPr>
            <a:cxnSpLocks/>
          </p:cNvCxnSpPr>
          <p:nvPr/>
        </p:nvCxnSpPr>
        <p:spPr>
          <a:xfrm flipV="1">
            <a:off x="6030219" y="689956"/>
            <a:ext cx="0" cy="35994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A9335A9-4190-4599-AB37-902995B81DBD}"/>
              </a:ext>
            </a:extLst>
          </p:cNvPr>
          <p:cNvSpPr txBox="1"/>
          <p:nvPr/>
        </p:nvSpPr>
        <p:spPr>
          <a:xfrm>
            <a:off x="125845" y="4349791"/>
            <a:ext cx="5904374" cy="2308324"/>
          </a:xfrm>
          <a:prstGeom prst="rect">
            <a:avLst/>
          </a:prstGeom>
          <a:noFill/>
        </p:spPr>
        <p:txBody>
          <a:bodyPr wrap="square" rtlCol="0">
            <a:spAutoFit/>
          </a:bodyPr>
          <a:lstStyle/>
          <a:p>
            <a:r>
              <a:rPr lang="en-US" dirty="0"/>
              <a:t>In Run 1, I used the 1999Built1.rst map as a validation map for the simulated change in built, using </a:t>
            </a:r>
            <a:r>
              <a:rPr lang="en-US" dirty="0" err="1"/>
              <a:t>GeoMod</a:t>
            </a:r>
            <a:r>
              <a:rPr lang="en-US" dirty="0"/>
              <a:t>. This validation map ensured that the quantity of cells simulated to experience change in built would match the actual change in built. When the correct quantity of land change is selected, </a:t>
            </a:r>
            <a:r>
              <a:rPr lang="en-US" dirty="0">
                <a:highlight>
                  <a:srgbClr val="2BC8D5"/>
                </a:highlight>
              </a:rPr>
              <a:t>False Alarms </a:t>
            </a:r>
            <a:r>
              <a:rPr lang="en-US" dirty="0"/>
              <a:t>= </a:t>
            </a:r>
            <a:r>
              <a:rPr lang="en-US" dirty="0">
                <a:solidFill>
                  <a:schemeClr val="bg1"/>
                </a:solidFill>
                <a:highlight>
                  <a:srgbClr val="005FFB"/>
                </a:highlight>
              </a:rPr>
              <a:t>Misses</a:t>
            </a:r>
            <a:r>
              <a:rPr lang="en-US" dirty="0"/>
              <a:t> – </a:t>
            </a:r>
            <a:r>
              <a:rPr lang="en-US" dirty="0">
                <a:highlight>
                  <a:srgbClr val="A6AC53"/>
                </a:highlight>
              </a:rPr>
              <a:t>Actual Built Loss</a:t>
            </a:r>
            <a:r>
              <a:rPr lang="en-US" dirty="0"/>
              <a:t>, which is what can be seen in the table on the right.</a:t>
            </a:r>
          </a:p>
        </p:txBody>
      </p:sp>
    </p:spTree>
    <p:extLst>
      <p:ext uri="{BB962C8B-B14F-4D97-AF65-F5344CB8AC3E}">
        <p14:creationId xmlns:p14="http://schemas.microsoft.com/office/powerpoint/2010/main" val="14738844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3683</TotalTime>
  <Words>2412</Words>
  <Application>Microsoft Office PowerPoint</Application>
  <PresentationFormat>Widescreen</PresentationFormat>
  <Paragraphs>183</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Agenda for GEOG260/360 GIS &amp; Land Change Models</vt:lpstr>
      <vt:lpstr>https://workforcenow.adp.com/mascsr/default/mdf/recruitment/recruitment.html?cid=9a93435d-91d4-4a65-8a21-2de9187df1dd&amp;ccId=19000101_000001&amp;jobId=496602&amp;lang=en_US</vt:lpstr>
      <vt:lpstr>https://workforcenow.adp.com/mascsr/default/mdf/recruitment/recruitment.html?cid=9a93435d-91d4-4a65-8a21-2de9187df1dd&amp;ccId=19000101_000001&amp;jobId=495261&amp;lang=en_US</vt:lpstr>
      <vt:lpstr>PowerPoint Presentation</vt:lpstr>
      <vt:lpstr>Modeling Vocabulary</vt:lpstr>
      <vt:lpstr>PowerPoint Presentation</vt:lpstr>
      <vt:lpstr>PowerPoint Presentation</vt:lpstr>
      <vt:lpstr>PowerPoint Presentation</vt:lpstr>
      <vt:lpstr>Run 1</vt:lpstr>
      <vt:lpstr>Run 2</vt:lpstr>
      <vt:lpstr>PowerPoint Presentation</vt:lpstr>
      <vt:lpstr>TOC curve for Assignment 3</vt:lpstr>
      <vt:lpstr>Built at 1985 are not candidates for gain of built after 1985, so the TOC curves masks out built at 1985. If we did not mask the pixels that were built at 1985, then how would have the TOC curve appeared?</vt:lpstr>
      <vt:lpstr>Chakraborti et al. (2018) A neural network and landscape metrics to propose a flexible urban growth boundary: A case study https://doi.org/10.1016/j.ecolind.2018.05.036</vt:lpstr>
      <vt:lpstr>Chakraborti et al. (2018)  Why is the curve on most of the left bound?</vt:lpstr>
      <vt:lpstr>Pontius suspects the authors failed to mask the pixels that were already built at the start of the simulation. The large AUC indicates that the authors are skilled at predicting that built persists.</vt:lpstr>
      <vt:lpstr>Naghibi and Delavar (2016) Urban Growth Modeling Using Cellular Automata with Multi-Temporal Remote Sensing Images Calibrated by the Artificial Bee Colony Optimization Algorithm</vt:lpstr>
      <vt:lpstr>Naghibi and Delavar (2016) https://www.mdpi.com/2220-9964/5/12/241 How did they get curves so close to left bound? Why is there some separation between curve and left bound?</vt:lpstr>
      <vt:lpstr>Pontius suspects the authors failed to mask the pixels that were already built. The separation indicates some loss of built.</vt:lpstr>
      <vt:lpstr>Validation maps from CROSSTAB</vt:lpstr>
      <vt:lpstr>Validation Maps from Land Change Modeler</vt:lpstr>
      <vt:lpstr>Assignment 4 REGRESS</vt:lpstr>
      <vt:lpstr>Assignment 4</vt:lpstr>
      <vt:lpstr>Largest transition potentials are on which elevations?</vt:lpstr>
      <vt:lpstr>MLP transition potentials versus Geomod suitability values</vt:lpstr>
      <vt:lpstr>Get familiar with the EXTRACT module</vt:lpstr>
      <vt:lpstr>Interpretation of transition potentials requires expertise.</vt:lpstr>
      <vt:lpstr>Interpretation of transition potentials requires expertise.</vt:lpstr>
    </vt:vector>
  </TitlesOfParts>
  <Company>Clark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GEOG260 and GEOG360 GIS &amp; Land Change Models</dc:title>
  <dc:creator>Robert Pontius</dc:creator>
  <cp:lastModifiedBy>Robert Pontius</cp:lastModifiedBy>
  <cp:revision>527</cp:revision>
  <dcterms:created xsi:type="dcterms:W3CDTF">2019-08-14T08:35:27Z</dcterms:created>
  <dcterms:modified xsi:type="dcterms:W3CDTF">2023-10-03T00:57:37Z</dcterms:modified>
</cp:coreProperties>
</file>

<file path=docProps/thumbnail.jpeg>
</file>